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32" r:id="rId3"/>
    <p:sldId id="323" r:id="rId4"/>
    <p:sldId id="337" r:id="rId5"/>
    <p:sldId id="335" r:id="rId6"/>
    <p:sldId id="336" r:id="rId7"/>
    <p:sldId id="317" r:id="rId8"/>
    <p:sldId id="318" r:id="rId9"/>
    <p:sldId id="324" r:id="rId10"/>
    <p:sldId id="325" r:id="rId11"/>
    <p:sldId id="327" r:id="rId12"/>
    <p:sldId id="322" r:id="rId13"/>
    <p:sldId id="328" r:id="rId14"/>
    <p:sldId id="301" r:id="rId15"/>
    <p:sldId id="302" r:id="rId16"/>
    <p:sldId id="303" r:id="rId17"/>
    <p:sldId id="284" r:id="rId18"/>
    <p:sldId id="321" r:id="rId19"/>
    <p:sldId id="285" r:id="rId20"/>
    <p:sldId id="286" r:id="rId21"/>
    <p:sldId id="287" r:id="rId22"/>
    <p:sldId id="288" r:id="rId23"/>
    <p:sldId id="305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A0CD9-4012-48A3-9D3F-1D4F0D31F80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1483A-EADB-484F-80E7-824AFC6FED83}">
      <dgm:prSet phldrT="[Текст]"/>
      <dgm:spPr/>
      <dgm:t>
        <a:bodyPr/>
        <a:lstStyle/>
        <a:p>
          <a:r>
            <a:rPr lang="ru-RU" dirty="0"/>
            <a:t>Обогатить свой собственный бизнес</a:t>
          </a:r>
        </a:p>
      </dgm:t>
    </dgm:pt>
    <dgm:pt modelId="{1257ECF6-868B-4EA0-B61A-5C41EA39711D}" type="parTrans" cxnId="{C99DA912-D840-44C2-A65B-6A1977DDF1FE}">
      <dgm:prSet/>
      <dgm:spPr/>
      <dgm:t>
        <a:bodyPr/>
        <a:lstStyle/>
        <a:p>
          <a:endParaRPr lang="ru-RU"/>
        </a:p>
      </dgm:t>
    </dgm:pt>
    <dgm:pt modelId="{3B3B9E6A-F8DF-4141-AE5E-596E714A838E}" type="sibTrans" cxnId="{C99DA912-D840-44C2-A65B-6A1977DDF1FE}">
      <dgm:prSet/>
      <dgm:spPr/>
      <dgm:t>
        <a:bodyPr/>
        <a:lstStyle/>
        <a:p>
          <a:endParaRPr lang="ru-RU"/>
        </a:p>
      </dgm:t>
    </dgm:pt>
    <dgm:pt modelId="{FA219016-7223-4404-8DCE-89ECAD9785DA}">
      <dgm:prSet phldrT="[Текст]"/>
      <dgm:spPr/>
      <dgm:t>
        <a:bodyPr/>
        <a:lstStyle/>
        <a:p>
          <a:r>
            <a:rPr lang="ru-RU" dirty="0"/>
            <a:t>Выполнить план-задание, отчитаться</a:t>
          </a:r>
        </a:p>
      </dgm:t>
    </dgm:pt>
    <dgm:pt modelId="{8E1356F5-DB85-44B3-B904-BA7DEBC6EEDE}" type="parTrans" cxnId="{72752A7F-CFEC-4020-A712-72A7FE85C268}">
      <dgm:prSet/>
      <dgm:spPr/>
      <dgm:t>
        <a:bodyPr/>
        <a:lstStyle/>
        <a:p>
          <a:endParaRPr lang="ru-RU"/>
        </a:p>
      </dgm:t>
    </dgm:pt>
    <dgm:pt modelId="{EDB2C78D-1DFD-4DDB-BFC3-89F9495E9437}" type="sibTrans" cxnId="{72752A7F-CFEC-4020-A712-72A7FE85C268}">
      <dgm:prSet/>
      <dgm:spPr/>
      <dgm:t>
        <a:bodyPr/>
        <a:lstStyle/>
        <a:p>
          <a:endParaRPr lang="ru-RU"/>
        </a:p>
      </dgm:t>
    </dgm:pt>
    <dgm:pt modelId="{96D8FD95-513C-4407-A426-E77F5DAD3E9C}">
      <dgm:prSet phldrT="[Текст]"/>
      <dgm:spPr/>
      <dgm:t>
        <a:bodyPr/>
        <a:lstStyle/>
        <a:p>
          <a:r>
            <a:rPr lang="ru-RU" dirty="0"/>
            <a:t>Заработать на очередной кампании</a:t>
          </a:r>
        </a:p>
      </dgm:t>
    </dgm:pt>
    <dgm:pt modelId="{31EB1076-319B-4991-873E-4AE8220689AD}" type="parTrans" cxnId="{72569CB2-5DCE-43DD-8F54-0D43CA09C98B}">
      <dgm:prSet/>
      <dgm:spPr/>
      <dgm:t>
        <a:bodyPr/>
        <a:lstStyle/>
        <a:p>
          <a:endParaRPr lang="ru-RU"/>
        </a:p>
      </dgm:t>
    </dgm:pt>
    <dgm:pt modelId="{E1CEC119-5F60-4491-92F3-37BA3FCBD5CD}" type="sibTrans" cxnId="{72569CB2-5DCE-43DD-8F54-0D43CA09C98B}">
      <dgm:prSet/>
      <dgm:spPr/>
      <dgm:t>
        <a:bodyPr/>
        <a:lstStyle/>
        <a:p>
          <a:endParaRPr lang="ru-RU"/>
        </a:p>
      </dgm:t>
    </dgm:pt>
    <dgm:pt modelId="{C7841BEF-C9AB-48A6-9233-7F0E7F13CE03}" type="pres">
      <dgm:prSet presAssocID="{C32A0CD9-4012-48A3-9D3F-1D4F0D31F804}" presName="Name0" presStyleCnt="0">
        <dgm:presLayoutVars>
          <dgm:dir/>
          <dgm:resizeHandles val="exact"/>
        </dgm:presLayoutVars>
      </dgm:prSet>
      <dgm:spPr/>
    </dgm:pt>
    <dgm:pt modelId="{9A1EDDEB-BC5A-4C77-A559-AE177D34171F}" type="pres">
      <dgm:prSet presAssocID="{54B1483A-EADB-484F-80E7-824AFC6FED83}" presName="composite" presStyleCnt="0"/>
      <dgm:spPr/>
    </dgm:pt>
    <dgm:pt modelId="{B69FB0C5-F79D-498A-B43E-E771F424C229}" type="pres">
      <dgm:prSet presAssocID="{54B1483A-EADB-484F-80E7-824AFC6FED8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AFB4D74-729D-47BF-904B-AA7AD8612F0F}" type="pres">
      <dgm:prSet presAssocID="{54B1483A-EADB-484F-80E7-824AFC6FED83}" presName="wedgeRectCallout1" presStyleLbl="node1" presStyleIdx="0" presStyleCnt="3">
        <dgm:presLayoutVars>
          <dgm:bulletEnabled val="1"/>
        </dgm:presLayoutVars>
      </dgm:prSet>
      <dgm:spPr/>
    </dgm:pt>
    <dgm:pt modelId="{2BC1FED7-5BCB-4BE7-81C3-F396EF111BBF}" type="pres">
      <dgm:prSet presAssocID="{3B3B9E6A-F8DF-4141-AE5E-596E714A838E}" presName="sibTrans" presStyleCnt="0"/>
      <dgm:spPr/>
    </dgm:pt>
    <dgm:pt modelId="{75DA6EA2-94C0-4BD6-911B-EF9F81C1DF43}" type="pres">
      <dgm:prSet presAssocID="{FA219016-7223-4404-8DCE-89ECAD9785DA}" presName="composite" presStyleCnt="0"/>
      <dgm:spPr/>
    </dgm:pt>
    <dgm:pt modelId="{0B7658EC-141A-4761-85DA-7B5F6823C0AB}" type="pres">
      <dgm:prSet presAssocID="{FA219016-7223-4404-8DCE-89ECAD9785DA}" presName="rect1" presStyleLbl="bgImgPlace1" presStyleIdx="1" presStyleCnt="3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6B175A44-1FD3-4233-B0DF-9A59D382CC93}" type="pres">
      <dgm:prSet presAssocID="{FA219016-7223-4404-8DCE-89ECAD9785DA}" presName="wedgeRectCallout1" presStyleLbl="node1" presStyleIdx="1" presStyleCnt="3">
        <dgm:presLayoutVars>
          <dgm:bulletEnabled val="1"/>
        </dgm:presLayoutVars>
      </dgm:prSet>
      <dgm:spPr/>
    </dgm:pt>
    <dgm:pt modelId="{FB6CB709-6A63-4F3D-93A1-CAE64CADD095}" type="pres">
      <dgm:prSet presAssocID="{EDB2C78D-1DFD-4DDB-BFC3-89F9495E9437}" presName="sibTrans" presStyleCnt="0"/>
      <dgm:spPr/>
    </dgm:pt>
    <dgm:pt modelId="{A92AB761-2051-417C-A695-19BC218F65C9}" type="pres">
      <dgm:prSet presAssocID="{96D8FD95-513C-4407-A426-E77F5DAD3E9C}" presName="composite" presStyleCnt="0"/>
      <dgm:spPr/>
    </dgm:pt>
    <dgm:pt modelId="{5F873550-983D-48A4-A86F-1CBAFDF37641}" type="pres">
      <dgm:prSet presAssocID="{96D8FD95-513C-4407-A426-E77F5DAD3E9C}" presName="rect1" presStyleLbl="bgImgPlace1" presStyleIdx="2" presStyleCnt="3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4CBAC95F-35BF-436F-B16B-A43B6727D494}" type="pres">
      <dgm:prSet presAssocID="{96D8FD95-513C-4407-A426-E77F5DAD3E9C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C99DA912-D840-44C2-A65B-6A1977DDF1FE}" srcId="{C32A0CD9-4012-48A3-9D3F-1D4F0D31F804}" destId="{54B1483A-EADB-484F-80E7-824AFC6FED83}" srcOrd="0" destOrd="0" parTransId="{1257ECF6-868B-4EA0-B61A-5C41EA39711D}" sibTransId="{3B3B9E6A-F8DF-4141-AE5E-596E714A838E}"/>
    <dgm:cxn modelId="{27D9DD2D-2566-4F56-B3B7-32CAF9AE707A}" type="presOf" srcId="{FA219016-7223-4404-8DCE-89ECAD9785DA}" destId="{6B175A44-1FD3-4233-B0DF-9A59D382CC93}" srcOrd="0" destOrd="0" presId="urn:microsoft.com/office/officeart/2008/layout/BendingPictureCaptionList"/>
    <dgm:cxn modelId="{72752A7F-CFEC-4020-A712-72A7FE85C268}" srcId="{C32A0CD9-4012-48A3-9D3F-1D4F0D31F804}" destId="{FA219016-7223-4404-8DCE-89ECAD9785DA}" srcOrd="1" destOrd="0" parTransId="{8E1356F5-DB85-44B3-B904-BA7DEBC6EEDE}" sibTransId="{EDB2C78D-1DFD-4DDB-BFC3-89F9495E9437}"/>
    <dgm:cxn modelId="{13117A97-377C-4E93-945C-39A8B4AE306F}" type="presOf" srcId="{C32A0CD9-4012-48A3-9D3F-1D4F0D31F804}" destId="{C7841BEF-C9AB-48A6-9233-7F0E7F13CE03}" srcOrd="0" destOrd="0" presId="urn:microsoft.com/office/officeart/2008/layout/BendingPictureCaptionList"/>
    <dgm:cxn modelId="{72569CB2-5DCE-43DD-8F54-0D43CA09C98B}" srcId="{C32A0CD9-4012-48A3-9D3F-1D4F0D31F804}" destId="{96D8FD95-513C-4407-A426-E77F5DAD3E9C}" srcOrd="2" destOrd="0" parTransId="{31EB1076-319B-4991-873E-4AE8220689AD}" sibTransId="{E1CEC119-5F60-4491-92F3-37BA3FCBD5CD}"/>
    <dgm:cxn modelId="{901CE4C5-A8DD-4155-B52F-66FAA8F2906C}" type="presOf" srcId="{54B1483A-EADB-484F-80E7-824AFC6FED83}" destId="{DAFB4D74-729D-47BF-904B-AA7AD8612F0F}" srcOrd="0" destOrd="0" presId="urn:microsoft.com/office/officeart/2008/layout/BendingPictureCaptionList"/>
    <dgm:cxn modelId="{ED3CE2EA-4AAA-499D-A7C8-8A568F7B1484}" type="presOf" srcId="{96D8FD95-513C-4407-A426-E77F5DAD3E9C}" destId="{4CBAC95F-35BF-436F-B16B-A43B6727D494}" srcOrd="0" destOrd="0" presId="urn:microsoft.com/office/officeart/2008/layout/BendingPictureCaptionList"/>
    <dgm:cxn modelId="{1651875B-6F8E-485F-B1FF-B3AF6D2F020A}" type="presParOf" srcId="{C7841BEF-C9AB-48A6-9233-7F0E7F13CE03}" destId="{9A1EDDEB-BC5A-4C77-A559-AE177D34171F}" srcOrd="0" destOrd="0" presId="urn:microsoft.com/office/officeart/2008/layout/BendingPictureCaptionList"/>
    <dgm:cxn modelId="{5B4EE7D6-E07F-425E-9F23-55342ED5DED8}" type="presParOf" srcId="{9A1EDDEB-BC5A-4C77-A559-AE177D34171F}" destId="{B69FB0C5-F79D-498A-B43E-E771F424C229}" srcOrd="0" destOrd="0" presId="urn:microsoft.com/office/officeart/2008/layout/BendingPictureCaptionList"/>
    <dgm:cxn modelId="{3F568487-2C8B-419A-B48A-44CB4A21B604}" type="presParOf" srcId="{9A1EDDEB-BC5A-4C77-A559-AE177D34171F}" destId="{DAFB4D74-729D-47BF-904B-AA7AD8612F0F}" srcOrd="1" destOrd="0" presId="urn:microsoft.com/office/officeart/2008/layout/BendingPictureCaptionList"/>
    <dgm:cxn modelId="{4C7351E5-A867-42DF-8109-63F21C7A46CB}" type="presParOf" srcId="{C7841BEF-C9AB-48A6-9233-7F0E7F13CE03}" destId="{2BC1FED7-5BCB-4BE7-81C3-F396EF111BBF}" srcOrd="1" destOrd="0" presId="urn:microsoft.com/office/officeart/2008/layout/BendingPictureCaptionList"/>
    <dgm:cxn modelId="{A9E81895-2F05-45B7-AA56-A9EB292E4DE0}" type="presParOf" srcId="{C7841BEF-C9AB-48A6-9233-7F0E7F13CE03}" destId="{75DA6EA2-94C0-4BD6-911B-EF9F81C1DF43}" srcOrd="2" destOrd="0" presId="urn:microsoft.com/office/officeart/2008/layout/BendingPictureCaptionList"/>
    <dgm:cxn modelId="{3ECDDE73-5D5B-492F-969A-6EC53BEF143B}" type="presParOf" srcId="{75DA6EA2-94C0-4BD6-911B-EF9F81C1DF43}" destId="{0B7658EC-141A-4761-85DA-7B5F6823C0AB}" srcOrd="0" destOrd="0" presId="urn:microsoft.com/office/officeart/2008/layout/BendingPictureCaptionList"/>
    <dgm:cxn modelId="{2FE2A378-CC9D-4843-ADB4-B5AD5A8E9DCE}" type="presParOf" srcId="{75DA6EA2-94C0-4BD6-911B-EF9F81C1DF43}" destId="{6B175A44-1FD3-4233-B0DF-9A59D382CC93}" srcOrd="1" destOrd="0" presId="urn:microsoft.com/office/officeart/2008/layout/BendingPictureCaptionList"/>
    <dgm:cxn modelId="{94B109CC-A850-488A-B7A0-D4EF0EE9ECAC}" type="presParOf" srcId="{C7841BEF-C9AB-48A6-9233-7F0E7F13CE03}" destId="{FB6CB709-6A63-4F3D-93A1-CAE64CADD095}" srcOrd="3" destOrd="0" presId="urn:microsoft.com/office/officeart/2008/layout/BendingPictureCaptionList"/>
    <dgm:cxn modelId="{BC661C8E-5103-449F-82B6-E07DB5A2FAEA}" type="presParOf" srcId="{C7841BEF-C9AB-48A6-9233-7F0E7F13CE03}" destId="{A92AB761-2051-417C-A695-19BC218F65C9}" srcOrd="4" destOrd="0" presId="urn:microsoft.com/office/officeart/2008/layout/BendingPictureCaptionList"/>
    <dgm:cxn modelId="{2D4E45FF-7903-4BFC-AF9D-AA7B82B6FFC1}" type="presParOf" srcId="{A92AB761-2051-417C-A695-19BC218F65C9}" destId="{5F873550-983D-48A4-A86F-1CBAFDF37641}" srcOrd="0" destOrd="0" presId="urn:microsoft.com/office/officeart/2008/layout/BendingPictureCaptionList"/>
    <dgm:cxn modelId="{7CC5F178-BF87-4F23-8BD7-3DA5925255A5}" type="presParOf" srcId="{A92AB761-2051-417C-A695-19BC218F65C9}" destId="{4CBAC95F-35BF-436F-B16B-A43B6727D49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en-US" dirty="0"/>
            <a:t>17</a:t>
          </a:r>
          <a:r>
            <a:rPr lang="ru-RU" dirty="0"/>
            <a:t>,2 тыс. микропредприятий,</a:t>
          </a:r>
        </a:p>
        <a:p>
          <a:r>
            <a:rPr lang="ru-RU" dirty="0"/>
            <a:t>7,1 тыс. малых предприятий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136,7 тыс. КФХ,</a:t>
          </a:r>
        </a:p>
        <a:p>
          <a:r>
            <a:rPr lang="ru-RU" dirty="0"/>
            <a:t>38 тыс. ИП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13 815,3 млн.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38095-034B-432F-9E21-0AE75BCD3D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7272630-AF17-40DB-A630-689BE528C399}">
      <dgm:prSet phldrT="[Текст]"/>
      <dgm:spPr/>
      <dgm:t>
        <a:bodyPr/>
        <a:lstStyle/>
        <a:p>
          <a:r>
            <a:rPr lang="ru-RU" dirty="0"/>
            <a:t>Просить помощи государства</a:t>
          </a:r>
        </a:p>
      </dgm:t>
    </dgm:pt>
    <dgm:pt modelId="{C4B89368-4CAE-42EB-9CA9-67C4F90EBC4E}" type="parTrans" cxnId="{7C8FDADE-ABDC-48EC-8FB1-EDA111C3AC00}">
      <dgm:prSet/>
      <dgm:spPr/>
      <dgm:t>
        <a:bodyPr/>
        <a:lstStyle/>
        <a:p>
          <a:endParaRPr lang="ru-RU"/>
        </a:p>
      </dgm:t>
    </dgm:pt>
    <dgm:pt modelId="{408CF93A-B8A5-491A-B956-43B79354769D}" type="sibTrans" cxnId="{7C8FDADE-ABDC-48EC-8FB1-EDA111C3AC00}">
      <dgm:prSet/>
      <dgm:spPr/>
      <dgm:t>
        <a:bodyPr/>
        <a:lstStyle/>
        <a:p>
          <a:endParaRPr lang="ru-RU"/>
        </a:p>
      </dgm:t>
    </dgm:pt>
    <dgm:pt modelId="{AF56FA64-ED12-4183-B5F4-4CB406082377}">
      <dgm:prSet phldrT="[Текст]"/>
      <dgm:spPr/>
      <dgm:t>
        <a:bodyPr/>
        <a:lstStyle/>
        <a:p>
          <a:r>
            <a:rPr lang="ru-RU" dirty="0"/>
            <a:t>Бездействовать</a:t>
          </a:r>
        </a:p>
      </dgm:t>
    </dgm:pt>
    <dgm:pt modelId="{8558E885-12E3-48DA-BCF7-7FA8FFDFC0DF}" type="parTrans" cxnId="{0C3E85A3-A749-42ED-B233-7698240B0BED}">
      <dgm:prSet/>
      <dgm:spPr/>
      <dgm:t>
        <a:bodyPr/>
        <a:lstStyle/>
        <a:p>
          <a:endParaRPr lang="ru-RU"/>
        </a:p>
      </dgm:t>
    </dgm:pt>
    <dgm:pt modelId="{73F32427-F607-4B1C-A149-DB669A9C9E9C}" type="sibTrans" cxnId="{0C3E85A3-A749-42ED-B233-7698240B0BED}">
      <dgm:prSet/>
      <dgm:spPr/>
      <dgm:t>
        <a:bodyPr/>
        <a:lstStyle/>
        <a:p>
          <a:endParaRPr lang="ru-RU"/>
        </a:p>
      </dgm:t>
    </dgm:pt>
    <dgm:pt modelId="{6BCC3C52-5EB2-4E67-BFBF-3D974B78B1EB}">
      <dgm:prSet phldrT="[Текст]"/>
      <dgm:spPr/>
      <dgm:t>
        <a:bodyPr/>
        <a:lstStyle/>
        <a:p>
          <a:r>
            <a:rPr lang="ru-RU" dirty="0"/>
            <a:t>Пытаться сменить масштаб</a:t>
          </a:r>
        </a:p>
      </dgm:t>
    </dgm:pt>
    <dgm:pt modelId="{0BB9B0D2-7615-4240-A9EA-28CDF7A7EDC3}" type="parTrans" cxnId="{B68B88D8-134F-4F1E-B98A-00A07F3CCBD4}">
      <dgm:prSet/>
      <dgm:spPr/>
      <dgm:t>
        <a:bodyPr/>
        <a:lstStyle/>
        <a:p>
          <a:endParaRPr lang="ru-RU"/>
        </a:p>
      </dgm:t>
    </dgm:pt>
    <dgm:pt modelId="{C526A7A8-81C8-4720-B895-03220790BFEE}" type="sibTrans" cxnId="{B68B88D8-134F-4F1E-B98A-00A07F3CCBD4}">
      <dgm:prSet/>
      <dgm:spPr/>
      <dgm:t>
        <a:bodyPr/>
        <a:lstStyle/>
        <a:p>
          <a:endParaRPr lang="ru-RU"/>
        </a:p>
      </dgm:t>
    </dgm:pt>
    <dgm:pt modelId="{F342E582-0A7E-4647-948F-64E0624158CE}" type="pres">
      <dgm:prSet presAssocID="{C0438095-034B-432F-9E21-0AE75BCD3D3F}" presName="Name0" presStyleCnt="0">
        <dgm:presLayoutVars>
          <dgm:dir/>
          <dgm:resizeHandles val="exact"/>
        </dgm:presLayoutVars>
      </dgm:prSet>
      <dgm:spPr/>
    </dgm:pt>
    <dgm:pt modelId="{36A3C928-4732-438D-935A-7F1D38402CB9}" type="pres">
      <dgm:prSet presAssocID="{C0438095-034B-432F-9E21-0AE75BCD3D3F}" presName="fgShape" presStyleLbl="fgShp" presStyleIdx="0" presStyleCnt="1"/>
      <dgm:spPr/>
    </dgm:pt>
    <dgm:pt modelId="{7EBB5E90-64EC-4B23-B2F3-A6B7AF495ACF}" type="pres">
      <dgm:prSet presAssocID="{C0438095-034B-432F-9E21-0AE75BCD3D3F}" presName="linComp" presStyleCnt="0"/>
      <dgm:spPr/>
    </dgm:pt>
    <dgm:pt modelId="{5AB85C3A-EC9E-46EF-9E66-861F9DDC7014}" type="pres">
      <dgm:prSet presAssocID="{87272630-AF17-40DB-A630-689BE528C399}" presName="compNode" presStyleCnt="0"/>
      <dgm:spPr/>
    </dgm:pt>
    <dgm:pt modelId="{EC87B6F5-1251-4DA0-B87C-629E23F492FA}" type="pres">
      <dgm:prSet presAssocID="{87272630-AF17-40DB-A630-689BE528C399}" presName="bkgdShape" presStyleLbl="node1" presStyleIdx="0" presStyleCnt="3"/>
      <dgm:spPr/>
    </dgm:pt>
    <dgm:pt modelId="{9922FAC0-24D1-41AA-AA86-91860BED21C5}" type="pres">
      <dgm:prSet presAssocID="{87272630-AF17-40DB-A630-689BE528C399}" presName="nodeTx" presStyleLbl="node1" presStyleIdx="0" presStyleCnt="3">
        <dgm:presLayoutVars>
          <dgm:bulletEnabled val="1"/>
        </dgm:presLayoutVars>
      </dgm:prSet>
      <dgm:spPr/>
    </dgm:pt>
    <dgm:pt modelId="{D5F042A6-5897-4342-996D-C804B74E37A8}" type="pres">
      <dgm:prSet presAssocID="{87272630-AF17-40DB-A630-689BE528C399}" presName="invisiNode" presStyleLbl="node1" presStyleIdx="0" presStyleCnt="3"/>
      <dgm:spPr/>
    </dgm:pt>
    <dgm:pt modelId="{00BB8A25-0A8F-4564-B49C-A94B3AED396F}" type="pres">
      <dgm:prSet presAssocID="{87272630-AF17-40DB-A630-689BE528C3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D0CCF00-C2FD-4D88-9E01-8DEF65024A6E}" type="pres">
      <dgm:prSet presAssocID="{408CF93A-B8A5-491A-B956-43B79354769D}" presName="sibTrans" presStyleLbl="sibTrans2D1" presStyleIdx="0" presStyleCnt="0"/>
      <dgm:spPr/>
    </dgm:pt>
    <dgm:pt modelId="{82F608EB-79DD-4088-8DD5-E6FFDD5B34FC}" type="pres">
      <dgm:prSet presAssocID="{AF56FA64-ED12-4183-B5F4-4CB406082377}" presName="compNode" presStyleCnt="0"/>
      <dgm:spPr/>
    </dgm:pt>
    <dgm:pt modelId="{100B899E-FACB-49C3-842A-212109DDBAC1}" type="pres">
      <dgm:prSet presAssocID="{AF56FA64-ED12-4183-B5F4-4CB406082377}" presName="bkgdShape" presStyleLbl="node1" presStyleIdx="1" presStyleCnt="3"/>
      <dgm:spPr/>
    </dgm:pt>
    <dgm:pt modelId="{2CF5C745-96B8-4DA8-84E5-EA32DA5067B6}" type="pres">
      <dgm:prSet presAssocID="{AF56FA64-ED12-4183-B5F4-4CB406082377}" presName="nodeTx" presStyleLbl="node1" presStyleIdx="1" presStyleCnt="3">
        <dgm:presLayoutVars>
          <dgm:bulletEnabled val="1"/>
        </dgm:presLayoutVars>
      </dgm:prSet>
      <dgm:spPr/>
    </dgm:pt>
    <dgm:pt modelId="{47F69E0A-ED4D-43DF-BB91-F85577682687}" type="pres">
      <dgm:prSet presAssocID="{AF56FA64-ED12-4183-B5F4-4CB406082377}" presName="invisiNode" presStyleLbl="node1" presStyleIdx="1" presStyleCnt="3"/>
      <dgm:spPr/>
    </dgm:pt>
    <dgm:pt modelId="{8799E7BC-1DBD-4D32-9ACD-FBEF62346EA6}" type="pres">
      <dgm:prSet presAssocID="{AF56FA64-ED12-4183-B5F4-4CB40608237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CAAD34E-21E8-4958-8420-0C41B76EE733}" type="pres">
      <dgm:prSet presAssocID="{73F32427-F607-4B1C-A149-DB669A9C9E9C}" presName="sibTrans" presStyleLbl="sibTrans2D1" presStyleIdx="0" presStyleCnt="0"/>
      <dgm:spPr/>
    </dgm:pt>
    <dgm:pt modelId="{0D217E78-7419-42FC-8C13-DE9A6E1D561C}" type="pres">
      <dgm:prSet presAssocID="{6BCC3C52-5EB2-4E67-BFBF-3D974B78B1EB}" presName="compNode" presStyleCnt="0"/>
      <dgm:spPr/>
    </dgm:pt>
    <dgm:pt modelId="{60631597-0F9D-4289-8D62-08A1A3A49A0E}" type="pres">
      <dgm:prSet presAssocID="{6BCC3C52-5EB2-4E67-BFBF-3D974B78B1EB}" presName="bkgdShape" presStyleLbl="node1" presStyleIdx="2" presStyleCnt="3"/>
      <dgm:spPr/>
    </dgm:pt>
    <dgm:pt modelId="{62AE7D4F-2F9F-43FA-980B-26179D8CBF5D}" type="pres">
      <dgm:prSet presAssocID="{6BCC3C52-5EB2-4E67-BFBF-3D974B78B1EB}" presName="nodeTx" presStyleLbl="node1" presStyleIdx="2" presStyleCnt="3">
        <dgm:presLayoutVars>
          <dgm:bulletEnabled val="1"/>
        </dgm:presLayoutVars>
      </dgm:prSet>
      <dgm:spPr/>
    </dgm:pt>
    <dgm:pt modelId="{22016524-5B10-4852-A680-6D35BA8C28CC}" type="pres">
      <dgm:prSet presAssocID="{6BCC3C52-5EB2-4E67-BFBF-3D974B78B1EB}" presName="invisiNode" presStyleLbl="node1" presStyleIdx="2" presStyleCnt="3"/>
      <dgm:spPr/>
    </dgm:pt>
    <dgm:pt modelId="{628F8653-F634-4CBC-B552-9B9BDFD11D50}" type="pres">
      <dgm:prSet presAssocID="{6BCC3C52-5EB2-4E67-BFBF-3D974B78B1E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9F9391A-A9D5-434F-A39E-4054FB27BD93}" type="presOf" srcId="{AF56FA64-ED12-4183-B5F4-4CB406082377}" destId="{2CF5C745-96B8-4DA8-84E5-EA32DA5067B6}" srcOrd="1" destOrd="0" presId="urn:microsoft.com/office/officeart/2005/8/layout/hList7"/>
    <dgm:cxn modelId="{4B27FD47-F77E-4C38-B1CE-2C8945214EC9}" type="presOf" srcId="{AF56FA64-ED12-4183-B5F4-4CB406082377}" destId="{100B899E-FACB-49C3-842A-212109DDBAC1}" srcOrd="0" destOrd="0" presId="urn:microsoft.com/office/officeart/2005/8/layout/hList7"/>
    <dgm:cxn modelId="{A75A1155-8F0D-4584-8690-C3AB78867246}" type="presOf" srcId="{408CF93A-B8A5-491A-B956-43B79354769D}" destId="{DD0CCF00-C2FD-4D88-9E01-8DEF65024A6E}" srcOrd="0" destOrd="0" presId="urn:microsoft.com/office/officeart/2005/8/layout/hList7"/>
    <dgm:cxn modelId="{F6AF1C83-229C-43B6-B730-814A94C1A6ED}" type="presOf" srcId="{87272630-AF17-40DB-A630-689BE528C399}" destId="{9922FAC0-24D1-41AA-AA86-91860BED21C5}" srcOrd="1" destOrd="0" presId="urn:microsoft.com/office/officeart/2005/8/layout/hList7"/>
    <dgm:cxn modelId="{DBC3EB8D-B74B-4D34-A5B9-50F3E7D51C1C}" type="presOf" srcId="{6BCC3C52-5EB2-4E67-BFBF-3D974B78B1EB}" destId="{60631597-0F9D-4289-8D62-08A1A3A49A0E}" srcOrd="0" destOrd="0" presId="urn:microsoft.com/office/officeart/2005/8/layout/hList7"/>
    <dgm:cxn modelId="{C84F359B-0CF4-441B-B094-4D2B76864D7E}" type="presOf" srcId="{C0438095-034B-432F-9E21-0AE75BCD3D3F}" destId="{F342E582-0A7E-4647-948F-64E0624158CE}" srcOrd="0" destOrd="0" presId="urn:microsoft.com/office/officeart/2005/8/layout/hList7"/>
    <dgm:cxn modelId="{63780FA1-F688-41C5-8154-F43B4DC5A142}" type="presOf" srcId="{87272630-AF17-40DB-A630-689BE528C399}" destId="{EC87B6F5-1251-4DA0-B87C-629E23F492FA}" srcOrd="0" destOrd="0" presId="urn:microsoft.com/office/officeart/2005/8/layout/hList7"/>
    <dgm:cxn modelId="{0C3E85A3-A749-42ED-B233-7698240B0BED}" srcId="{C0438095-034B-432F-9E21-0AE75BCD3D3F}" destId="{AF56FA64-ED12-4183-B5F4-4CB406082377}" srcOrd="1" destOrd="0" parTransId="{8558E885-12E3-48DA-BCF7-7FA8FFDFC0DF}" sibTransId="{73F32427-F607-4B1C-A149-DB669A9C9E9C}"/>
    <dgm:cxn modelId="{E8E77EBB-37D6-4931-8131-965827D8DF7E}" type="presOf" srcId="{6BCC3C52-5EB2-4E67-BFBF-3D974B78B1EB}" destId="{62AE7D4F-2F9F-43FA-980B-26179D8CBF5D}" srcOrd="1" destOrd="0" presId="urn:microsoft.com/office/officeart/2005/8/layout/hList7"/>
    <dgm:cxn modelId="{B68B88D8-134F-4F1E-B98A-00A07F3CCBD4}" srcId="{C0438095-034B-432F-9E21-0AE75BCD3D3F}" destId="{6BCC3C52-5EB2-4E67-BFBF-3D974B78B1EB}" srcOrd="2" destOrd="0" parTransId="{0BB9B0D2-7615-4240-A9EA-28CDF7A7EDC3}" sibTransId="{C526A7A8-81C8-4720-B895-03220790BFEE}"/>
    <dgm:cxn modelId="{7C8FDADE-ABDC-48EC-8FB1-EDA111C3AC00}" srcId="{C0438095-034B-432F-9E21-0AE75BCD3D3F}" destId="{87272630-AF17-40DB-A630-689BE528C399}" srcOrd="0" destOrd="0" parTransId="{C4B89368-4CAE-42EB-9CA9-67C4F90EBC4E}" sibTransId="{408CF93A-B8A5-491A-B956-43B79354769D}"/>
    <dgm:cxn modelId="{46E1FBEE-FEB1-4653-B0A1-C1F4678F35E2}" type="presOf" srcId="{73F32427-F607-4B1C-A149-DB669A9C9E9C}" destId="{6CAAD34E-21E8-4958-8420-0C41B76EE733}" srcOrd="0" destOrd="0" presId="urn:microsoft.com/office/officeart/2005/8/layout/hList7"/>
    <dgm:cxn modelId="{3A0243BA-AC43-4CDD-83D5-949D277EB655}" type="presParOf" srcId="{F342E582-0A7E-4647-948F-64E0624158CE}" destId="{36A3C928-4732-438D-935A-7F1D38402CB9}" srcOrd="0" destOrd="0" presId="urn:microsoft.com/office/officeart/2005/8/layout/hList7"/>
    <dgm:cxn modelId="{B949E933-83A4-45B8-9C6A-063C4E845852}" type="presParOf" srcId="{F342E582-0A7E-4647-948F-64E0624158CE}" destId="{7EBB5E90-64EC-4B23-B2F3-A6B7AF495ACF}" srcOrd="1" destOrd="0" presId="urn:microsoft.com/office/officeart/2005/8/layout/hList7"/>
    <dgm:cxn modelId="{AFE06808-3CC7-4E52-8034-7767C421B573}" type="presParOf" srcId="{7EBB5E90-64EC-4B23-B2F3-A6B7AF495ACF}" destId="{5AB85C3A-EC9E-46EF-9E66-861F9DDC7014}" srcOrd="0" destOrd="0" presId="urn:microsoft.com/office/officeart/2005/8/layout/hList7"/>
    <dgm:cxn modelId="{EAF16F80-2610-4903-9559-D7F76932DD52}" type="presParOf" srcId="{5AB85C3A-EC9E-46EF-9E66-861F9DDC7014}" destId="{EC87B6F5-1251-4DA0-B87C-629E23F492FA}" srcOrd="0" destOrd="0" presId="urn:microsoft.com/office/officeart/2005/8/layout/hList7"/>
    <dgm:cxn modelId="{0B18D5BA-6014-41B1-B0E1-5C944F1877D7}" type="presParOf" srcId="{5AB85C3A-EC9E-46EF-9E66-861F9DDC7014}" destId="{9922FAC0-24D1-41AA-AA86-91860BED21C5}" srcOrd="1" destOrd="0" presId="urn:microsoft.com/office/officeart/2005/8/layout/hList7"/>
    <dgm:cxn modelId="{BEAAAA2A-BABA-43CA-9E9D-8DAB74952EE4}" type="presParOf" srcId="{5AB85C3A-EC9E-46EF-9E66-861F9DDC7014}" destId="{D5F042A6-5897-4342-996D-C804B74E37A8}" srcOrd="2" destOrd="0" presId="urn:microsoft.com/office/officeart/2005/8/layout/hList7"/>
    <dgm:cxn modelId="{36D134D9-CA95-4DAC-99EF-1D36E78CC663}" type="presParOf" srcId="{5AB85C3A-EC9E-46EF-9E66-861F9DDC7014}" destId="{00BB8A25-0A8F-4564-B49C-A94B3AED396F}" srcOrd="3" destOrd="0" presId="urn:microsoft.com/office/officeart/2005/8/layout/hList7"/>
    <dgm:cxn modelId="{6BCFA3E1-E1D4-4357-BFBA-AA27E0AD32A4}" type="presParOf" srcId="{7EBB5E90-64EC-4B23-B2F3-A6B7AF495ACF}" destId="{DD0CCF00-C2FD-4D88-9E01-8DEF65024A6E}" srcOrd="1" destOrd="0" presId="urn:microsoft.com/office/officeart/2005/8/layout/hList7"/>
    <dgm:cxn modelId="{D6BA21F6-076E-4E0E-BB3C-F841879A656A}" type="presParOf" srcId="{7EBB5E90-64EC-4B23-B2F3-A6B7AF495ACF}" destId="{82F608EB-79DD-4088-8DD5-E6FFDD5B34FC}" srcOrd="2" destOrd="0" presId="urn:microsoft.com/office/officeart/2005/8/layout/hList7"/>
    <dgm:cxn modelId="{6BD51EEF-FF03-4DBF-9248-3DC93BB73161}" type="presParOf" srcId="{82F608EB-79DD-4088-8DD5-E6FFDD5B34FC}" destId="{100B899E-FACB-49C3-842A-212109DDBAC1}" srcOrd="0" destOrd="0" presId="urn:microsoft.com/office/officeart/2005/8/layout/hList7"/>
    <dgm:cxn modelId="{6A86F372-4DCC-43BD-8920-08C0FD28D675}" type="presParOf" srcId="{82F608EB-79DD-4088-8DD5-E6FFDD5B34FC}" destId="{2CF5C745-96B8-4DA8-84E5-EA32DA5067B6}" srcOrd="1" destOrd="0" presId="urn:microsoft.com/office/officeart/2005/8/layout/hList7"/>
    <dgm:cxn modelId="{4317DBEE-2569-483B-B748-D65A7B6A35D7}" type="presParOf" srcId="{82F608EB-79DD-4088-8DD5-E6FFDD5B34FC}" destId="{47F69E0A-ED4D-43DF-BB91-F85577682687}" srcOrd="2" destOrd="0" presId="urn:microsoft.com/office/officeart/2005/8/layout/hList7"/>
    <dgm:cxn modelId="{07DD7285-A4EC-44DA-9C47-05EF304AC0A4}" type="presParOf" srcId="{82F608EB-79DD-4088-8DD5-E6FFDD5B34FC}" destId="{8799E7BC-1DBD-4D32-9ACD-FBEF62346EA6}" srcOrd="3" destOrd="0" presId="urn:microsoft.com/office/officeart/2005/8/layout/hList7"/>
    <dgm:cxn modelId="{DFD783E7-9E6B-4D82-95A7-1A46C08CB219}" type="presParOf" srcId="{7EBB5E90-64EC-4B23-B2F3-A6B7AF495ACF}" destId="{6CAAD34E-21E8-4958-8420-0C41B76EE733}" srcOrd="3" destOrd="0" presId="urn:microsoft.com/office/officeart/2005/8/layout/hList7"/>
    <dgm:cxn modelId="{DF3F91D5-49D3-4139-ACBD-D8BADBE90B6B}" type="presParOf" srcId="{7EBB5E90-64EC-4B23-B2F3-A6B7AF495ACF}" destId="{0D217E78-7419-42FC-8C13-DE9A6E1D561C}" srcOrd="4" destOrd="0" presId="urn:microsoft.com/office/officeart/2005/8/layout/hList7"/>
    <dgm:cxn modelId="{60B9184E-1D59-428D-84B9-458CF6402CBC}" type="presParOf" srcId="{0D217E78-7419-42FC-8C13-DE9A6E1D561C}" destId="{60631597-0F9D-4289-8D62-08A1A3A49A0E}" srcOrd="0" destOrd="0" presId="urn:microsoft.com/office/officeart/2005/8/layout/hList7"/>
    <dgm:cxn modelId="{7543A295-F67E-4D9E-95AD-3562038836D7}" type="presParOf" srcId="{0D217E78-7419-42FC-8C13-DE9A6E1D561C}" destId="{62AE7D4F-2F9F-43FA-980B-26179D8CBF5D}" srcOrd="1" destOrd="0" presId="urn:microsoft.com/office/officeart/2005/8/layout/hList7"/>
    <dgm:cxn modelId="{EA6FEAF9-8A3F-4C99-A748-A622BF66BC25}" type="presParOf" srcId="{0D217E78-7419-42FC-8C13-DE9A6E1D561C}" destId="{22016524-5B10-4852-A680-6D35BA8C28CC}" srcOrd="2" destOrd="0" presId="urn:microsoft.com/office/officeart/2005/8/layout/hList7"/>
    <dgm:cxn modelId="{D2AAEFEB-A696-4467-8986-7308A53E4EAE}" type="presParOf" srcId="{0D217E78-7419-42FC-8C13-DE9A6E1D561C}" destId="{628F8653-F634-4CBC-B552-9B9BDFD11D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38FF7-28A8-4081-8C4C-291DE1B0515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CC26E0F-9C87-4EBF-B8A6-404C618613E3}">
      <dgm:prSet phldrT="[Текст]"/>
      <dgm:spPr/>
      <dgm:t>
        <a:bodyPr/>
        <a:lstStyle/>
        <a:p>
          <a:r>
            <a:rPr lang="ru-RU" dirty="0"/>
            <a:t>Возмещать потери АПК</a:t>
          </a:r>
        </a:p>
      </dgm:t>
    </dgm:pt>
    <dgm:pt modelId="{02839633-22FE-4725-8A22-F6881996C054}" type="parTrans" cxnId="{A6CFEC4F-BF04-4A50-9B24-24EC60D07FC5}">
      <dgm:prSet/>
      <dgm:spPr/>
      <dgm:t>
        <a:bodyPr/>
        <a:lstStyle/>
        <a:p>
          <a:endParaRPr lang="ru-RU"/>
        </a:p>
      </dgm:t>
    </dgm:pt>
    <dgm:pt modelId="{A79E3A2F-8ED0-4401-8B6B-CBC2C0C16913}" type="sibTrans" cxnId="{A6CFEC4F-BF04-4A50-9B24-24EC60D07FC5}">
      <dgm:prSet/>
      <dgm:spPr/>
      <dgm:t>
        <a:bodyPr/>
        <a:lstStyle/>
        <a:p>
          <a:endParaRPr lang="ru-RU"/>
        </a:p>
      </dgm:t>
    </dgm:pt>
    <dgm:pt modelId="{6B7943FB-6329-4F63-A80F-245960CB8FF8}">
      <dgm:prSet phldrT="[Текст]"/>
      <dgm:spPr/>
      <dgm:t>
        <a:bodyPr/>
        <a:lstStyle/>
        <a:p>
          <a:r>
            <a:rPr lang="ru-RU" dirty="0"/>
            <a:t>Бездействовать</a:t>
          </a:r>
        </a:p>
      </dgm:t>
    </dgm:pt>
    <dgm:pt modelId="{2B0B27CD-BEF1-4790-9506-F1F9B9676ECA}" type="parTrans" cxnId="{BEEB64CE-55E9-49ED-8219-88E128D0A9AA}">
      <dgm:prSet/>
      <dgm:spPr/>
      <dgm:t>
        <a:bodyPr/>
        <a:lstStyle/>
        <a:p>
          <a:endParaRPr lang="ru-RU"/>
        </a:p>
      </dgm:t>
    </dgm:pt>
    <dgm:pt modelId="{2F56981E-78D6-40C1-861D-3BDF36310DB9}" type="sibTrans" cxnId="{BEEB64CE-55E9-49ED-8219-88E128D0A9AA}">
      <dgm:prSet/>
      <dgm:spPr/>
      <dgm:t>
        <a:bodyPr/>
        <a:lstStyle/>
        <a:p>
          <a:endParaRPr lang="ru-RU"/>
        </a:p>
      </dgm:t>
    </dgm:pt>
    <dgm:pt modelId="{B3B0E7AA-7275-4064-93FC-1791D565B3BC}">
      <dgm:prSet phldrT="[Текст]"/>
      <dgm:spPr/>
      <dgm:t>
        <a:bodyPr/>
        <a:lstStyle/>
        <a:p>
          <a:r>
            <a:rPr lang="ru-RU" dirty="0"/>
            <a:t>Пытаться воздействовать на рынки</a:t>
          </a:r>
        </a:p>
      </dgm:t>
    </dgm:pt>
    <dgm:pt modelId="{5812632A-E9E9-4064-AE77-63868EE6CC9D}" type="parTrans" cxnId="{74E3F953-F70E-415A-BD92-854E0F5E0CE9}">
      <dgm:prSet/>
      <dgm:spPr/>
      <dgm:t>
        <a:bodyPr/>
        <a:lstStyle/>
        <a:p>
          <a:endParaRPr lang="ru-RU"/>
        </a:p>
      </dgm:t>
    </dgm:pt>
    <dgm:pt modelId="{0B5344B3-D6B9-436E-B0EE-EC961C86BF8E}" type="sibTrans" cxnId="{74E3F953-F70E-415A-BD92-854E0F5E0CE9}">
      <dgm:prSet/>
      <dgm:spPr/>
      <dgm:t>
        <a:bodyPr/>
        <a:lstStyle/>
        <a:p>
          <a:endParaRPr lang="ru-RU"/>
        </a:p>
      </dgm:t>
    </dgm:pt>
    <dgm:pt modelId="{5D6C4D60-8548-4928-95E6-1D4F37495539}" type="pres">
      <dgm:prSet presAssocID="{F0B38FF7-28A8-4081-8C4C-291DE1B05157}" presName="Name0" presStyleCnt="0">
        <dgm:presLayoutVars>
          <dgm:dir/>
          <dgm:resizeHandles val="exact"/>
        </dgm:presLayoutVars>
      </dgm:prSet>
      <dgm:spPr/>
    </dgm:pt>
    <dgm:pt modelId="{7C0481D5-CDAB-41E6-81A9-2C0C8E4F372A}" type="pres">
      <dgm:prSet presAssocID="{F0B38FF7-28A8-4081-8C4C-291DE1B05157}" presName="fgShape" presStyleLbl="fgShp" presStyleIdx="0" presStyleCnt="1"/>
      <dgm:spPr/>
    </dgm:pt>
    <dgm:pt modelId="{4199A1C1-22A6-40F9-8D72-2E6D19B4EE16}" type="pres">
      <dgm:prSet presAssocID="{F0B38FF7-28A8-4081-8C4C-291DE1B05157}" presName="linComp" presStyleCnt="0"/>
      <dgm:spPr/>
    </dgm:pt>
    <dgm:pt modelId="{636EC35A-ABE3-4B1A-BE5D-A513A1E6A51B}" type="pres">
      <dgm:prSet presAssocID="{3CC26E0F-9C87-4EBF-B8A6-404C618613E3}" presName="compNode" presStyleCnt="0"/>
      <dgm:spPr/>
    </dgm:pt>
    <dgm:pt modelId="{9AB489B8-9DD9-4DE2-81F5-2523821BD170}" type="pres">
      <dgm:prSet presAssocID="{3CC26E0F-9C87-4EBF-B8A6-404C618613E3}" presName="bkgdShape" presStyleLbl="node1" presStyleIdx="0" presStyleCnt="3"/>
      <dgm:spPr/>
    </dgm:pt>
    <dgm:pt modelId="{3B5A94D7-CB3F-40A3-99B3-5DEB32D047AB}" type="pres">
      <dgm:prSet presAssocID="{3CC26E0F-9C87-4EBF-B8A6-404C618613E3}" presName="nodeTx" presStyleLbl="node1" presStyleIdx="0" presStyleCnt="3">
        <dgm:presLayoutVars>
          <dgm:bulletEnabled val="1"/>
        </dgm:presLayoutVars>
      </dgm:prSet>
      <dgm:spPr/>
    </dgm:pt>
    <dgm:pt modelId="{E7EE2D27-D647-424D-96F0-E6C66ECBF4E2}" type="pres">
      <dgm:prSet presAssocID="{3CC26E0F-9C87-4EBF-B8A6-404C618613E3}" presName="invisiNode" presStyleLbl="node1" presStyleIdx="0" presStyleCnt="3"/>
      <dgm:spPr/>
    </dgm:pt>
    <dgm:pt modelId="{FB4D7BE6-B243-4FF1-97D7-37A576C0E139}" type="pres">
      <dgm:prSet presAssocID="{3CC26E0F-9C87-4EBF-B8A6-404C618613E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9AF6DEAF-0B31-4E9E-BFAC-31AB893A366F}" type="pres">
      <dgm:prSet presAssocID="{A79E3A2F-8ED0-4401-8B6B-CBC2C0C16913}" presName="sibTrans" presStyleLbl="sibTrans2D1" presStyleIdx="0" presStyleCnt="0"/>
      <dgm:spPr/>
    </dgm:pt>
    <dgm:pt modelId="{CDDB7783-D7B0-4436-BB6F-6DFF59399F5F}" type="pres">
      <dgm:prSet presAssocID="{6B7943FB-6329-4F63-A80F-245960CB8FF8}" presName="compNode" presStyleCnt="0"/>
      <dgm:spPr/>
    </dgm:pt>
    <dgm:pt modelId="{9D92C1C2-59AA-43F6-B943-738F68C12DD8}" type="pres">
      <dgm:prSet presAssocID="{6B7943FB-6329-4F63-A80F-245960CB8FF8}" presName="bkgdShape" presStyleLbl="node1" presStyleIdx="1" presStyleCnt="3"/>
      <dgm:spPr/>
    </dgm:pt>
    <dgm:pt modelId="{A5AC68EC-6AF4-4892-B843-4095716707C2}" type="pres">
      <dgm:prSet presAssocID="{6B7943FB-6329-4F63-A80F-245960CB8FF8}" presName="nodeTx" presStyleLbl="node1" presStyleIdx="1" presStyleCnt="3">
        <dgm:presLayoutVars>
          <dgm:bulletEnabled val="1"/>
        </dgm:presLayoutVars>
      </dgm:prSet>
      <dgm:spPr/>
    </dgm:pt>
    <dgm:pt modelId="{1F463D0A-E888-4E50-9C34-321FFD77D640}" type="pres">
      <dgm:prSet presAssocID="{6B7943FB-6329-4F63-A80F-245960CB8FF8}" presName="invisiNode" presStyleLbl="node1" presStyleIdx="1" presStyleCnt="3"/>
      <dgm:spPr/>
    </dgm:pt>
    <dgm:pt modelId="{D1A2FA81-0649-4CE7-9B38-C639833EEEE7}" type="pres">
      <dgm:prSet presAssocID="{6B7943FB-6329-4F63-A80F-245960CB8FF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F31F64-5A3F-4AF5-960B-D3343B9A4D55}" type="pres">
      <dgm:prSet presAssocID="{2F56981E-78D6-40C1-861D-3BDF36310DB9}" presName="sibTrans" presStyleLbl="sibTrans2D1" presStyleIdx="0" presStyleCnt="0"/>
      <dgm:spPr/>
    </dgm:pt>
    <dgm:pt modelId="{65AE5549-1DDA-473E-8696-9106DB2C6F92}" type="pres">
      <dgm:prSet presAssocID="{B3B0E7AA-7275-4064-93FC-1791D565B3BC}" presName="compNode" presStyleCnt="0"/>
      <dgm:spPr/>
    </dgm:pt>
    <dgm:pt modelId="{606100A5-EE2A-47D6-89C8-E447D5408CE9}" type="pres">
      <dgm:prSet presAssocID="{B3B0E7AA-7275-4064-93FC-1791D565B3BC}" presName="bkgdShape" presStyleLbl="node1" presStyleIdx="2" presStyleCnt="3"/>
      <dgm:spPr/>
    </dgm:pt>
    <dgm:pt modelId="{0CA9CB51-99F4-4E43-9FFD-BF50E0C36066}" type="pres">
      <dgm:prSet presAssocID="{B3B0E7AA-7275-4064-93FC-1791D565B3BC}" presName="nodeTx" presStyleLbl="node1" presStyleIdx="2" presStyleCnt="3">
        <dgm:presLayoutVars>
          <dgm:bulletEnabled val="1"/>
        </dgm:presLayoutVars>
      </dgm:prSet>
      <dgm:spPr/>
    </dgm:pt>
    <dgm:pt modelId="{D3933903-8342-4C9D-B8D1-B97615FE23D8}" type="pres">
      <dgm:prSet presAssocID="{B3B0E7AA-7275-4064-93FC-1791D565B3BC}" presName="invisiNode" presStyleLbl="node1" presStyleIdx="2" presStyleCnt="3"/>
      <dgm:spPr/>
    </dgm:pt>
    <dgm:pt modelId="{98A79D13-CC91-489C-91C7-4E0C9205947C}" type="pres">
      <dgm:prSet presAssocID="{B3B0E7AA-7275-4064-93FC-1791D565B3B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E46B1A0B-A465-413C-96FF-908F2879BDEB}" type="presOf" srcId="{6B7943FB-6329-4F63-A80F-245960CB8FF8}" destId="{9D92C1C2-59AA-43F6-B943-738F68C12DD8}" srcOrd="0" destOrd="0" presId="urn:microsoft.com/office/officeart/2005/8/layout/hList7"/>
    <dgm:cxn modelId="{489D9D2B-0C98-44BE-933B-D9087BC17281}" type="presOf" srcId="{2F56981E-78D6-40C1-861D-3BDF36310DB9}" destId="{52F31F64-5A3F-4AF5-960B-D3343B9A4D55}" srcOrd="0" destOrd="0" presId="urn:microsoft.com/office/officeart/2005/8/layout/hList7"/>
    <dgm:cxn modelId="{A6CFEC4F-BF04-4A50-9B24-24EC60D07FC5}" srcId="{F0B38FF7-28A8-4081-8C4C-291DE1B05157}" destId="{3CC26E0F-9C87-4EBF-B8A6-404C618613E3}" srcOrd="0" destOrd="0" parTransId="{02839633-22FE-4725-8A22-F6881996C054}" sibTransId="{A79E3A2F-8ED0-4401-8B6B-CBC2C0C16913}"/>
    <dgm:cxn modelId="{74E3F953-F70E-415A-BD92-854E0F5E0CE9}" srcId="{F0B38FF7-28A8-4081-8C4C-291DE1B05157}" destId="{B3B0E7AA-7275-4064-93FC-1791D565B3BC}" srcOrd="2" destOrd="0" parTransId="{5812632A-E9E9-4064-AE77-63868EE6CC9D}" sibTransId="{0B5344B3-D6B9-436E-B0EE-EC961C86BF8E}"/>
    <dgm:cxn modelId="{CF8CF057-38E4-4BC2-A1B5-483365A4181F}" type="presOf" srcId="{B3B0E7AA-7275-4064-93FC-1791D565B3BC}" destId="{606100A5-EE2A-47D6-89C8-E447D5408CE9}" srcOrd="0" destOrd="0" presId="urn:microsoft.com/office/officeart/2005/8/layout/hList7"/>
    <dgm:cxn modelId="{C52BF378-FE61-428D-B963-A55CB396AC33}" type="presOf" srcId="{B3B0E7AA-7275-4064-93FC-1791D565B3BC}" destId="{0CA9CB51-99F4-4E43-9FFD-BF50E0C36066}" srcOrd="1" destOrd="0" presId="urn:microsoft.com/office/officeart/2005/8/layout/hList7"/>
    <dgm:cxn modelId="{CDE36380-1491-40E1-84EF-79841C89AFD3}" type="presOf" srcId="{3CC26E0F-9C87-4EBF-B8A6-404C618613E3}" destId="{3B5A94D7-CB3F-40A3-99B3-5DEB32D047AB}" srcOrd="1" destOrd="0" presId="urn:microsoft.com/office/officeart/2005/8/layout/hList7"/>
    <dgm:cxn modelId="{C21B7D85-295B-4FC2-B51E-0C1BAA999219}" type="presOf" srcId="{6B7943FB-6329-4F63-A80F-245960CB8FF8}" destId="{A5AC68EC-6AF4-4892-B843-4095716707C2}" srcOrd="1" destOrd="0" presId="urn:microsoft.com/office/officeart/2005/8/layout/hList7"/>
    <dgm:cxn modelId="{C6A4AFCC-6187-448A-B023-814369BF3DF6}" type="presOf" srcId="{3CC26E0F-9C87-4EBF-B8A6-404C618613E3}" destId="{9AB489B8-9DD9-4DE2-81F5-2523821BD170}" srcOrd="0" destOrd="0" presId="urn:microsoft.com/office/officeart/2005/8/layout/hList7"/>
    <dgm:cxn modelId="{BEEB64CE-55E9-49ED-8219-88E128D0A9AA}" srcId="{F0B38FF7-28A8-4081-8C4C-291DE1B05157}" destId="{6B7943FB-6329-4F63-A80F-245960CB8FF8}" srcOrd="1" destOrd="0" parTransId="{2B0B27CD-BEF1-4790-9506-F1F9B9676ECA}" sibTransId="{2F56981E-78D6-40C1-861D-3BDF36310DB9}"/>
    <dgm:cxn modelId="{ED93A7EA-5946-4DD5-A531-EDE45C0D02E8}" type="presOf" srcId="{A79E3A2F-8ED0-4401-8B6B-CBC2C0C16913}" destId="{9AF6DEAF-0B31-4E9E-BFAC-31AB893A366F}" srcOrd="0" destOrd="0" presId="urn:microsoft.com/office/officeart/2005/8/layout/hList7"/>
    <dgm:cxn modelId="{E962DEEB-8510-4546-B0B7-E573506FB3B2}" type="presOf" srcId="{F0B38FF7-28A8-4081-8C4C-291DE1B05157}" destId="{5D6C4D60-8548-4928-95E6-1D4F37495539}" srcOrd="0" destOrd="0" presId="urn:microsoft.com/office/officeart/2005/8/layout/hList7"/>
    <dgm:cxn modelId="{2F812CFE-939D-4C83-8A7A-22D13331F6F6}" type="presParOf" srcId="{5D6C4D60-8548-4928-95E6-1D4F37495539}" destId="{7C0481D5-CDAB-41E6-81A9-2C0C8E4F372A}" srcOrd="0" destOrd="0" presId="urn:microsoft.com/office/officeart/2005/8/layout/hList7"/>
    <dgm:cxn modelId="{F7EA2B47-9C32-4230-8D93-EC0BA58086EB}" type="presParOf" srcId="{5D6C4D60-8548-4928-95E6-1D4F37495539}" destId="{4199A1C1-22A6-40F9-8D72-2E6D19B4EE16}" srcOrd="1" destOrd="0" presId="urn:microsoft.com/office/officeart/2005/8/layout/hList7"/>
    <dgm:cxn modelId="{0CF1CB2A-B923-41D2-BAE8-B06FCFD27004}" type="presParOf" srcId="{4199A1C1-22A6-40F9-8D72-2E6D19B4EE16}" destId="{636EC35A-ABE3-4B1A-BE5D-A513A1E6A51B}" srcOrd="0" destOrd="0" presId="urn:microsoft.com/office/officeart/2005/8/layout/hList7"/>
    <dgm:cxn modelId="{DFD2AFC5-654D-4560-BC7E-7B8EE541C438}" type="presParOf" srcId="{636EC35A-ABE3-4B1A-BE5D-A513A1E6A51B}" destId="{9AB489B8-9DD9-4DE2-81F5-2523821BD170}" srcOrd="0" destOrd="0" presId="urn:microsoft.com/office/officeart/2005/8/layout/hList7"/>
    <dgm:cxn modelId="{1F871AEE-6AA7-4FCD-A6EA-7CB8F5A22CCB}" type="presParOf" srcId="{636EC35A-ABE3-4B1A-BE5D-A513A1E6A51B}" destId="{3B5A94D7-CB3F-40A3-99B3-5DEB32D047AB}" srcOrd="1" destOrd="0" presId="urn:microsoft.com/office/officeart/2005/8/layout/hList7"/>
    <dgm:cxn modelId="{15E8BA9E-E225-4F58-9173-93857E0AE4F9}" type="presParOf" srcId="{636EC35A-ABE3-4B1A-BE5D-A513A1E6A51B}" destId="{E7EE2D27-D647-424D-96F0-E6C66ECBF4E2}" srcOrd="2" destOrd="0" presId="urn:microsoft.com/office/officeart/2005/8/layout/hList7"/>
    <dgm:cxn modelId="{17630CBE-D640-4C47-9D05-9C68F58C9146}" type="presParOf" srcId="{636EC35A-ABE3-4B1A-BE5D-A513A1E6A51B}" destId="{FB4D7BE6-B243-4FF1-97D7-37A576C0E139}" srcOrd="3" destOrd="0" presId="urn:microsoft.com/office/officeart/2005/8/layout/hList7"/>
    <dgm:cxn modelId="{9AD94EAC-B059-45BF-9B29-7F4439C3258E}" type="presParOf" srcId="{4199A1C1-22A6-40F9-8D72-2E6D19B4EE16}" destId="{9AF6DEAF-0B31-4E9E-BFAC-31AB893A366F}" srcOrd="1" destOrd="0" presId="urn:microsoft.com/office/officeart/2005/8/layout/hList7"/>
    <dgm:cxn modelId="{E07E0F25-5ED6-4409-B20D-A58179477E24}" type="presParOf" srcId="{4199A1C1-22A6-40F9-8D72-2E6D19B4EE16}" destId="{CDDB7783-D7B0-4436-BB6F-6DFF59399F5F}" srcOrd="2" destOrd="0" presId="urn:microsoft.com/office/officeart/2005/8/layout/hList7"/>
    <dgm:cxn modelId="{2EFE7588-FCA8-4723-8B15-CC07D37DDD71}" type="presParOf" srcId="{CDDB7783-D7B0-4436-BB6F-6DFF59399F5F}" destId="{9D92C1C2-59AA-43F6-B943-738F68C12DD8}" srcOrd="0" destOrd="0" presId="urn:microsoft.com/office/officeart/2005/8/layout/hList7"/>
    <dgm:cxn modelId="{5F648F79-7EC5-45B8-ACF7-9438B3FE4C0E}" type="presParOf" srcId="{CDDB7783-D7B0-4436-BB6F-6DFF59399F5F}" destId="{A5AC68EC-6AF4-4892-B843-4095716707C2}" srcOrd="1" destOrd="0" presId="urn:microsoft.com/office/officeart/2005/8/layout/hList7"/>
    <dgm:cxn modelId="{AD2D0D04-6A1C-4CFD-9BBC-A0CE78CE8CA6}" type="presParOf" srcId="{CDDB7783-D7B0-4436-BB6F-6DFF59399F5F}" destId="{1F463D0A-E888-4E50-9C34-321FFD77D640}" srcOrd="2" destOrd="0" presId="urn:microsoft.com/office/officeart/2005/8/layout/hList7"/>
    <dgm:cxn modelId="{215F59D2-B1A8-48D7-B72A-19E0B80A096C}" type="presParOf" srcId="{CDDB7783-D7B0-4436-BB6F-6DFF59399F5F}" destId="{D1A2FA81-0649-4CE7-9B38-C639833EEEE7}" srcOrd="3" destOrd="0" presId="urn:microsoft.com/office/officeart/2005/8/layout/hList7"/>
    <dgm:cxn modelId="{375EBCEC-45C8-4861-AC85-170E098BA68D}" type="presParOf" srcId="{4199A1C1-22A6-40F9-8D72-2E6D19B4EE16}" destId="{52F31F64-5A3F-4AF5-960B-D3343B9A4D55}" srcOrd="3" destOrd="0" presId="urn:microsoft.com/office/officeart/2005/8/layout/hList7"/>
    <dgm:cxn modelId="{54C6BB54-5660-4D2B-8F38-DD66BE9189C5}" type="presParOf" srcId="{4199A1C1-22A6-40F9-8D72-2E6D19B4EE16}" destId="{65AE5549-1DDA-473E-8696-9106DB2C6F92}" srcOrd="4" destOrd="0" presId="urn:microsoft.com/office/officeart/2005/8/layout/hList7"/>
    <dgm:cxn modelId="{4C9A1873-C198-42E4-948F-0418AB4FBC56}" type="presParOf" srcId="{65AE5549-1DDA-473E-8696-9106DB2C6F92}" destId="{606100A5-EE2A-47D6-89C8-E447D5408CE9}" srcOrd="0" destOrd="0" presId="urn:microsoft.com/office/officeart/2005/8/layout/hList7"/>
    <dgm:cxn modelId="{15FAA91F-10FE-4410-B012-A3925AAC723F}" type="presParOf" srcId="{65AE5549-1DDA-473E-8696-9106DB2C6F92}" destId="{0CA9CB51-99F4-4E43-9FFD-BF50E0C36066}" srcOrd="1" destOrd="0" presId="urn:microsoft.com/office/officeart/2005/8/layout/hList7"/>
    <dgm:cxn modelId="{6D99735D-C521-4870-978C-D83D61188901}" type="presParOf" srcId="{65AE5549-1DDA-473E-8696-9106DB2C6F92}" destId="{D3933903-8342-4C9D-B8D1-B97615FE23D8}" srcOrd="2" destOrd="0" presId="urn:microsoft.com/office/officeart/2005/8/layout/hList7"/>
    <dgm:cxn modelId="{FCD7C0E3-749E-45C0-898A-1B710B297C46}" type="presParOf" srcId="{65AE5549-1DDA-473E-8696-9106DB2C6F92}" destId="{98A79D13-CC91-489C-91C7-4E0C920594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FB0C5-F79D-498A-B43E-E771F424C229}">
      <dsp:nvSpPr>
        <dsp:cNvPr id="0" name=""/>
        <dsp:cNvSpPr/>
      </dsp:nvSpPr>
      <dsp:spPr>
        <a:xfrm>
          <a:off x="0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B4D74-729D-47BF-904B-AA7AD8612F0F}">
      <dsp:nvSpPr>
        <dsp:cNvPr id="0" name=""/>
        <dsp:cNvSpPr/>
      </dsp:nvSpPr>
      <dsp:spPr>
        <a:xfrm>
          <a:off x="295751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Обогатить свой собственный бизнес</a:t>
          </a:r>
        </a:p>
      </dsp:txBody>
      <dsp:txXfrm>
        <a:off x="295751" y="2898616"/>
        <a:ext cx="2924651" cy="920115"/>
      </dsp:txXfrm>
    </dsp:sp>
    <dsp:sp modelId="{0B7658EC-141A-4761-85DA-7B5F6823C0AB}">
      <dsp:nvSpPr>
        <dsp:cNvPr id="0" name=""/>
        <dsp:cNvSpPr/>
      </dsp:nvSpPr>
      <dsp:spPr>
        <a:xfrm>
          <a:off x="3614737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75A44-1FD3-4233-B0DF-9A59D382CC93}">
      <dsp:nvSpPr>
        <dsp:cNvPr id="0" name=""/>
        <dsp:cNvSpPr/>
      </dsp:nvSpPr>
      <dsp:spPr>
        <a:xfrm>
          <a:off x="3910488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Выполнить план-задание, отчитаться</a:t>
          </a:r>
        </a:p>
      </dsp:txBody>
      <dsp:txXfrm>
        <a:off x="3910488" y="2898616"/>
        <a:ext cx="2924651" cy="920115"/>
      </dsp:txXfrm>
    </dsp:sp>
    <dsp:sp modelId="{5F873550-983D-48A4-A86F-1CBAFDF37641}">
      <dsp:nvSpPr>
        <dsp:cNvPr id="0" name=""/>
        <dsp:cNvSpPr/>
      </dsp:nvSpPr>
      <dsp:spPr>
        <a:xfrm>
          <a:off x="7229475" y="532606"/>
          <a:ext cx="3286125" cy="262890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AC95F-35BF-436F-B16B-A43B6727D494}">
      <dsp:nvSpPr>
        <dsp:cNvPr id="0" name=""/>
        <dsp:cNvSpPr/>
      </dsp:nvSpPr>
      <dsp:spPr>
        <a:xfrm>
          <a:off x="7525226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Заработать на очередной кампании</a:t>
          </a:r>
        </a:p>
      </dsp:txBody>
      <dsp:txXfrm>
        <a:off x="7525226" y="2898616"/>
        <a:ext cx="2924651" cy="920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Сельскохозяйственные организации – субъекты МСП: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17</a:t>
          </a:r>
          <a:r>
            <a:rPr lang="ru-RU" sz="1800" kern="1200" dirty="0"/>
            <a:t>,2 тыс. микропредприятий,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7,1 тыс. малых предприятий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Крестьянские (фермерские) хозяйства и ИП: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136,7 тыс. КФХ,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38 тыс. ИП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Личные подсобные хозяйства: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13 815,3 млн.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B6F5-1251-4DA0-B87C-629E23F492FA}">
      <dsp:nvSpPr>
        <dsp:cNvPr id="0" name=""/>
        <dsp:cNvSpPr/>
      </dsp:nvSpPr>
      <dsp:spPr>
        <a:xfrm>
          <a:off x="1082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Просить помощи государства</a:t>
          </a:r>
        </a:p>
      </dsp:txBody>
      <dsp:txXfrm>
        <a:off x="1082" y="1473835"/>
        <a:ext cx="1684843" cy="1473835"/>
      </dsp:txXfrm>
    </dsp:sp>
    <dsp:sp modelId="{00BB8A25-0A8F-4564-B49C-A94B3AED396F}">
      <dsp:nvSpPr>
        <dsp:cNvPr id="0" name=""/>
        <dsp:cNvSpPr/>
      </dsp:nvSpPr>
      <dsp:spPr>
        <a:xfrm>
          <a:off x="230020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B899E-FACB-49C3-842A-212109DDBAC1}">
      <dsp:nvSpPr>
        <dsp:cNvPr id="0" name=""/>
        <dsp:cNvSpPr/>
      </dsp:nvSpPr>
      <dsp:spPr>
        <a:xfrm>
          <a:off x="1736471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Бездействовать</a:t>
          </a:r>
        </a:p>
      </dsp:txBody>
      <dsp:txXfrm>
        <a:off x="1736471" y="1473835"/>
        <a:ext cx="1684843" cy="1473835"/>
      </dsp:txXfrm>
    </dsp:sp>
    <dsp:sp modelId="{8799E7BC-1DBD-4D32-9ACD-FBEF62346EA6}">
      <dsp:nvSpPr>
        <dsp:cNvPr id="0" name=""/>
        <dsp:cNvSpPr/>
      </dsp:nvSpPr>
      <dsp:spPr>
        <a:xfrm>
          <a:off x="1965409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31597-0F9D-4289-8D62-08A1A3A49A0E}">
      <dsp:nvSpPr>
        <dsp:cNvPr id="0" name=""/>
        <dsp:cNvSpPr/>
      </dsp:nvSpPr>
      <dsp:spPr>
        <a:xfrm>
          <a:off x="3471860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Пытаться сменить масштаб</a:t>
          </a:r>
        </a:p>
      </dsp:txBody>
      <dsp:txXfrm>
        <a:off x="3471860" y="1473835"/>
        <a:ext cx="1684843" cy="1473835"/>
      </dsp:txXfrm>
    </dsp:sp>
    <dsp:sp modelId="{628F8653-F634-4CBC-B552-9B9BDFD11D50}">
      <dsp:nvSpPr>
        <dsp:cNvPr id="0" name=""/>
        <dsp:cNvSpPr/>
      </dsp:nvSpPr>
      <dsp:spPr>
        <a:xfrm>
          <a:off x="3700798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3C928-4732-438D-935A-7F1D38402CB9}">
      <dsp:nvSpPr>
        <dsp:cNvPr id="0" name=""/>
        <dsp:cNvSpPr/>
      </dsp:nvSpPr>
      <dsp:spPr>
        <a:xfrm>
          <a:off x="206311" y="2947670"/>
          <a:ext cx="4745164" cy="5526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89B8-9DD9-4DE2-81F5-2523821BD170}">
      <dsp:nvSpPr>
        <dsp:cNvPr id="0" name=""/>
        <dsp:cNvSpPr/>
      </dsp:nvSpPr>
      <dsp:spPr>
        <a:xfrm>
          <a:off x="1088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Возмещать потери АПК</a:t>
          </a:r>
        </a:p>
      </dsp:txBody>
      <dsp:txXfrm>
        <a:off x="1088" y="1473835"/>
        <a:ext cx="1693141" cy="1473835"/>
      </dsp:txXfrm>
    </dsp:sp>
    <dsp:sp modelId="{FB4D7BE6-B243-4FF1-97D7-37A576C0E139}">
      <dsp:nvSpPr>
        <dsp:cNvPr id="0" name=""/>
        <dsp:cNvSpPr/>
      </dsp:nvSpPr>
      <dsp:spPr>
        <a:xfrm>
          <a:off x="234174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2C1C2-59AA-43F6-B943-738F68C12DD8}">
      <dsp:nvSpPr>
        <dsp:cNvPr id="0" name=""/>
        <dsp:cNvSpPr/>
      </dsp:nvSpPr>
      <dsp:spPr>
        <a:xfrm>
          <a:off x="1745023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Бездействовать</a:t>
          </a:r>
        </a:p>
      </dsp:txBody>
      <dsp:txXfrm>
        <a:off x="1745023" y="1473835"/>
        <a:ext cx="1693141" cy="1473835"/>
      </dsp:txXfrm>
    </dsp:sp>
    <dsp:sp modelId="{D1A2FA81-0649-4CE7-9B38-C639833EEEE7}">
      <dsp:nvSpPr>
        <dsp:cNvPr id="0" name=""/>
        <dsp:cNvSpPr/>
      </dsp:nvSpPr>
      <dsp:spPr>
        <a:xfrm>
          <a:off x="1978110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100A5-EE2A-47D6-89C8-E447D5408CE9}">
      <dsp:nvSpPr>
        <dsp:cNvPr id="0" name=""/>
        <dsp:cNvSpPr/>
      </dsp:nvSpPr>
      <dsp:spPr>
        <a:xfrm>
          <a:off x="3488958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Пытаться воздействовать на рынки</a:t>
          </a:r>
        </a:p>
      </dsp:txBody>
      <dsp:txXfrm>
        <a:off x="3488958" y="1473835"/>
        <a:ext cx="1693141" cy="1473835"/>
      </dsp:txXfrm>
    </dsp:sp>
    <dsp:sp modelId="{98A79D13-CC91-489C-91C7-4E0C9205947C}">
      <dsp:nvSpPr>
        <dsp:cNvPr id="0" name=""/>
        <dsp:cNvSpPr/>
      </dsp:nvSpPr>
      <dsp:spPr>
        <a:xfrm>
          <a:off x="3722045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481D5-CDAB-41E6-81A9-2C0C8E4F372A}">
      <dsp:nvSpPr>
        <dsp:cNvPr id="0" name=""/>
        <dsp:cNvSpPr/>
      </dsp:nvSpPr>
      <dsp:spPr>
        <a:xfrm>
          <a:off x="207327" y="2947670"/>
          <a:ext cx="4768532" cy="5526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60BF-B4C0-4320-9173-FEE82E71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010-6EB9-41B6-AD87-3DA5C4E34B51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44D8F-9864-4652-9567-413474C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4C07-F2A3-443A-B940-708A6B81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BDC-FC92-4375-BF7C-EF8EDB6B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EDDE9-FE30-4CCB-AAE4-1C7A41A8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EF6-7ADD-4DB2-856E-96D81E061C8D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3906-06A8-4D46-BC6D-F5F78BE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4D22-2EA4-4219-9F9B-23CFA41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A1E2-867D-4823-A1E9-EB0E2D78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9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FDA42-253A-4672-89CA-39C1749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89-2B28-4AED-9D57-77273439184A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22BA9-278E-46CA-82D6-4FA1242D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E586-9974-48BA-A823-57538E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5E7-A309-4467-BC6B-9F066EC5F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D3647-48C4-47FF-9784-30BDAC1D0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8976691" y="6176963"/>
            <a:ext cx="2377109" cy="597340"/>
          </a:xfrm>
          <a:prstGeom prst="rect">
            <a:avLst/>
          </a:prstGeom>
          <a:blipFill dpi="0" rotWithShape="1">
            <a:blip r:embed="rId3">
              <a:lum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sx="80000" sy="8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7A5FF3-852A-4473-89A8-0C3A85B3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249F-D043-4887-9976-847EF67286B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3BA0B7-E21B-4473-968F-DFBF06C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BED03C-8907-446B-80E9-83EB713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808F-9791-4337-BFCC-A9DC445D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68C9-A169-4AC0-8945-21A07B73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9F0-2173-4C74-B028-20D37BB82A78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4BECC-21BC-46E6-916C-5F3D7CE9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F61B0-A053-4C2D-91DA-A4441DD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0A81-0664-4D3A-B62C-40017931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2D754AF-759F-44B4-96AA-EAC134098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176963"/>
            <a:ext cx="255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3AB454D7-A16D-4004-AB31-6A310FC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BC8-422E-4214-8553-B0668C362FFC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4787A1-A635-4A5A-8C27-1503EDA9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15C31CC-46DA-4B62-B229-590DE2D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678-595D-4671-BD7E-7E625CAB2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3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D21521-D50A-4C0A-8015-544DD14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819-1BE2-4B04-9951-25C953AEF7E9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7D890AE-33D3-4A0D-960F-AA4D12E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5B3FF4-9BD8-440D-935A-481D2F6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8DD-DEAB-430F-AE99-8547E9C64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1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DD4483-68D4-45BB-8727-27940233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4A1B-AB7A-43B6-AB8B-358900E526EE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E91ABBD-2C25-4B28-87D1-1DDA844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B34A3F0-D3DA-4533-8D11-02327890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DCE-2FCD-47DB-84D6-A24890C67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B40CC8-8797-421D-B437-144CAD34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BAC-FFE4-42BA-88A8-712F24353B87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95696BF-3059-4471-B6AE-359A4E94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8799ED-1F5D-4CB5-A22D-801F2A90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7804-5151-4354-9658-598E8E069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29D47-4EA2-42A0-9EDB-9F3A2985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F8D-A697-4064-AD68-F442DA7623EB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27E406-D3EA-4D6E-B2A8-68A9BB7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9C6735-59B6-44D9-B67A-088440A7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14C-5F6E-4286-B2AF-624C07E9E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7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B26FF3-C397-4919-87EF-4FDCD3B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7A-70D6-4064-A843-7451A6AAC073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A95B55-EF5A-4BC8-9FC4-74560D42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87584-DF8D-4CE5-87A2-630A5FB9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8800-D55B-41A8-9A83-5EDCD8AC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3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8E22DAE-401A-482A-BF58-56A17A339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FC4948-3928-4B61-B22C-5C8174495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35130-202A-443C-A068-4D0092A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54A01-1630-472B-848C-BA5822E89A71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DCC9D-421D-42B5-995E-0C00188D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631F-2164-4FCF-AF3D-4E3E22C7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CD5D20-8595-404B-8A01-2DA77F61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14" r:id="rId3"/>
    <p:sldLayoutId id="214748382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grocontrol@land.ru" TargetMode="External"/><Relationship Id="rId2" Type="http://schemas.openxmlformats.org/officeDocument/2006/relationships/hyperlink" Target="http://www.agrokontro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02622A1D-4477-4232-AAF3-642E1443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62312"/>
          </a:xfrm>
        </p:spPr>
        <p:txBody>
          <a:bodyPr/>
          <a:lstStyle/>
          <a:p>
            <a:pPr eaLnBrk="1" hangingPunct="1"/>
            <a:r>
              <a:rPr lang="ru-RU" altLang="ru-RU" sz="5400"/>
              <a:t>Сельскохозяйственная потребительская кооперация – введение в понятие</a:t>
            </a:r>
          </a:p>
        </p:txBody>
      </p:sp>
      <p:sp>
        <p:nvSpPr>
          <p:cNvPr id="4099" name="Подзаголовок 5">
            <a:extLst>
              <a:ext uri="{FF2B5EF4-FFF2-40B4-BE49-F238E27FC236}">
                <a16:creationId xmlns:a16="http://schemas.microsoft.com/office/drawing/2014/main" id="{115F531D-D444-45B0-A652-FED6B2FF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4375"/>
            <a:ext cx="9144000" cy="733425"/>
          </a:xfrm>
        </p:spPr>
        <p:txBody>
          <a:bodyPr/>
          <a:lstStyle/>
          <a:p>
            <a:pPr eaLnBrk="1" hangingPunct="1"/>
            <a:r>
              <a:rPr lang="ru-RU" altLang="ru-RU" dirty="0"/>
              <a:t>РСО «Агроконтроль» - 2019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1A0D2C0-9AA9-4A94-B6F0-909EE115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/>
              <a:t>Сельскохозяйственная потребительская кооперация – это технология создания общего имущества и организации производственных процессов в интересах группы (2-х и более сельскохозяйственных товаропроизводителей)</a:t>
            </a:r>
            <a:endParaRPr lang="ru-RU" alt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7A454-9C32-4DFB-8D2F-887F87045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Данная технология предполагает ответы на вопросы:</a:t>
            </a:r>
          </a:p>
          <a:p>
            <a:pPr>
              <a:defRPr/>
            </a:pPr>
            <a:r>
              <a:rPr lang="ru-RU" dirty="0"/>
              <a:t>Как формируется общее имущество?</a:t>
            </a:r>
          </a:p>
          <a:p>
            <a:pPr>
              <a:defRPr/>
            </a:pPr>
            <a:r>
              <a:rPr lang="ru-RU" dirty="0"/>
              <a:t>Как финансируется производственный процесс?</a:t>
            </a:r>
          </a:p>
          <a:p>
            <a:pPr>
              <a:defRPr/>
            </a:pPr>
            <a:r>
              <a:rPr lang="ru-RU" dirty="0"/>
              <a:t>Как организация производственного процесса трансформируется в экономическую выгоду участников?</a:t>
            </a:r>
          </a:p>
          <a:p>
            <a:pPr>
              <a:defRPr/>
            </a:pPr>
            <a:r>
              <a:rPr lang="ru-RU" dirty="0"/>
              <a:t>Как администрируется производственный процесс?</a:t>
            </a:r>
          </a:p>
          <a:p>
            <a:pPr>
              <a:defRPr/>
            </a:pPr>
            <a:r>
              <a:rPr lang="ru-RU" dirty="0"/>
              <a:t>Кто несёт ответственность по обязательствам?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BE7BBEB-E9E3-46A5-A0BE-D9A99082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altLang="ru-RU" sz="3000">
                <a:solidFill>
                  <a:srgbClr val="FFFFFF"/>
                </a:solidFill>
              </a:rPr>
              <a:t>Главное отличие кооператива от другой агросервисной организации иной формы – совпадение клиентов и собственников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Объект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66DBF4-6AC6-48C7-8DE7-AA88E19BF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63805"/>
            <a:ext cx="5455917" cy="372366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1B1455-F75E-4D24-8B29-C3845B818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075297"/>
            <a:ext cx="5455917" cy="2700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D6066E0-E59F-4C87-84E0-A7D57E19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Завод по переработке молока – </a:t>
            </a:r>
            <a:r>
              <a:rPr lang="ru-RU" altLang="ru-RU" b="1" u="sng"/>
              <a:t>главный</a:t>
            </a:r>
            <a:r>
              <a:rPr lang="ru-RU" altLang="ru-RU"/>
              <a:t> итог его деятельности</a:t>
            </a:r>
          </a:p>
        </p:txBody>
      </p:sp>
      <p:sp>
        <p:nvSpPr>
          <p:cNvPr id="11267" name="Текст 2">
            <a:extLst>
              <a:ext uri="{FF2B5EF4-FFF2-40B4-BE49-F238E27FC236}">
                <a16:creationId xmlns:a16="http://schemas.microsoft.com/office/drawing/2014/main" id="{BBB23185-A6B4-48A6-B97E-A1F8CCA44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/>
              <a:t>Общество с ограниченной ответственностью</a:t>
            </a:r>
          </a:p>
        </p:txBody>
      </p:sp>
      <p:sp>
        <p:nvSpPr>
          <p:cNvPr id="11268" name="Объект 3">
            <a:extLst>
              <a:ext uri="{FF2B5EF4-FFF2-40B4-BE49-F238E27FC236}">
                <a16:creationId xmlns:a16="http://schemas.microsoft.com/office/drawing/2014/main" id="{A35960A4-DD97-46CF-80B6-E5C2D3289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3200"/>
              <a:t>Объём средств, заработанных инвестором (за счёт роста стоимости принадлежащего ему имущества и за счёт выплаченных ему дивидендов)</a:t>
            </a:r>
          </a:p>
        </p:txBody>
      </p:sp>
      <p:sp>
        <p:nvSpPr>
          <p:cNvPr id="11269" name="Текст 4">
            <a:extLst>
              <a:ext uri="{FF2B5EF4-FFF2-40B4-BE49-F238E27FC236}">
                <a16:creationId xmlns:a16="http://schemas.microsoft.com/office/drawing/2014/main" id="{BEA25724-A641-442F-A1A9-6C2FAC768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Сельскохозяйственный потребительский кооператив</a:t>
            </a:r>
          </a:p>
        </p:txBody>
      </p:sp>
      <p:sp>
        <p:nvSpPr>
          <p:cNvPr id="11270" name="Объект 5">
            <a:extLst>
              <a:ext uri="{FF2B5EF4-FFF2-40B4-BE49-F238E27FC236}">
                <a16:creationId xmlns:a16="http://schemas.microsoft.com/office/drawing/2014/main" id="{B8B8EA8B-9E7B-466B-BC4A-C5A3A0DB0E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ru-RU" sz="3200"/>
              <a:t>Увеличение цены закупки молока для сельскохозяйственного товаропроизводителя – члена кооператива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A9E8B5E-4000-4A8A-A02C-8565267A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/>
              <a:t>В чём отличие сельскохозяйственного потребительского кооператива от потребительского общества?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658E9DE-973E-436B-B8A9-3E221D133C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1349916"/>
              </p:ext>
            </p:extLst>
          </p:nvPr>
        </p:nvGraphicFramePr>
        <p:xfrm>
          <a:off x="838199" y="1825625"/>
          <a:ext cx="10515600" cy="316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580796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47820282"/>
                    </a:ext>
                  </a:extLst>
                </a:gridCol>
              </a:tblGrid>
              <a:tr h="4882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Сельскохозяйственный потребительский кооператив</a:t>
                      </a:r>
                    </a:p>
                  </a:txBody>
                  <a:tcPr marL="45057" marR="4505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Потребительское общество</a:t>
                      </a:r>
                    </a:p>
                  </a:txBody>
                  <a:tcPr marL="45057" marR="45057" marT="45711" marB="45711" anchor="ctr"/>
                </a:tc>
                <a:extLst>
                  <a:ext uri="{0D108BD9-81ED-4DB2-BD59-A6C34878D82A}">
                    <a16:rowId xmlns:a16="http://schemas.microsoft.com/office/drawing/2014/main" val="3651733560"/>
                  </a:ext>
                </a:extLst>
              </a:tr>
              <a:tr h="488232">
                <a:tc>
                  <a:txBody>
                    <a:bodyPr/>
                    <a:lstStyle/>
                    <a:p>
                      <a:r>
                        <a:rPr lang="ru-RU" sz="1800" dirty="0"/>
                        <a:t>Создаётся сельскохозяйственными товаропроизводителями</a:t>
                      </a:r>
                    </a:p>
                  </a:txBody>
                  <a:tcPr marL="45057" marR="45057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Создаётся потребителями какой-либо продукции и услуг</a:t>
                      </a:r>
                    </a:p>
                  </a:txBody>
                  <a:tcPr marL="45057" marR="45057" marT="45711" marB="45711"/>
                </a:tc>
                <a:extLst>
                  <a:ext uri="{0D108BD9-81ED-4DB2-BD59-A6C34878D82A}">
                    <a16:rowId xmlns:a16="http://schemas.microsoft.com/office/drawing/2014/main" val="1691384667"/>
                  </a:ext>
                </a:extLst>
              </a:tr>
              <a:tr h="697480">
                <a:tc>
                  <a:txBody>
                    <a:bodyPr/>
                    <a:lstStyle/>
                    <a:p>
                      <a:r>
                        <a:rPr lang="ru-RU" sz="1800" dirty="0"/>
                        <a:t>Преследует цель повышения рентабельности сельскохозяйственного производства своих членов</a:t>
                      </a:r>
                    </a:p>
                  </a:txBody>
                  <a:tcPr marL="45057" marR="45057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Преследует цель снижения издержек своих членов (за счёт оптовых закупок и т.д.)</a:t>
                      </a:r>
                    </a:p>
                  </a:txBody>
                  <a:tcPr marL="45057" marR="45057" marT="45711" marB="45711"/>
                </a:tc>
                <a:extLst>
                  <a:ext uri="{0D108BD9-81ED-4DB2-BD59-A6C34878D82A}">
                    <a16:rowId xmlns:a16="http://schemas.microsoft.com/office/drawing/2014/main" val="2458001955"/>
                  </a:ext>
                </a:extLst>
              </a:tr>
              <a:tr h="1115975">
                <a:tc>
                  <a:txBody>
                    <a:bodyPr/>
                    <a:lstStyle/>
                    <a:p>
                      <a:r>
                        <a:rPr lang="ru-RU" sz="1800" dirty="0"/>
                        <a:t>Если предметом хозяйственных операций является например, торговля сельскохозяйственной продукцией, эффективность кооператива измеряется ростом цены её сбыта</a:t>
                      </a:r>
                    </a:p>
                  </a:txBody>
                  <a:tcPr marL="45057" marR="45057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Если предметом хозяйственных операций является например, торговля сельскохозяйственной продукцией, эффективность  общества определяется снижением цены её закупки</a:t>
                      </a:r>
                    </a:p>
                  </a:txBody>
                  <a:tcPr marL="45057" marR="45057" marT="45711" marB="45711"/>
                </a:tc>
                <a:extLst>
                  <a:ext uri="{0D108BD9-81ED-4DB2-BD59-A6C34878D82A}">
                    <a16:rowId xmlns:a16="http://schemas.microsoft.com/office/drawing/2014/main" val="3918952693"/>
                  </a:ext>
                </a:extLst>
              </a:tr>
            </a:tbl>
          </a:graphicData>
        </a:graphic>
      </p:graphicFrame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F1821D-AFA2-492F-BAFC-581A7B3F2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286361"/>
            <a:ext cx="7899400" cy="120651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CE6FFA8-43E9-4730-B4D5-059B4207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/>
              <a:t>Почему</a:t>
            </a:r>
            <a:r>
              <a:rPr lang="en-US" altLang="ru-RU" dirty="0"/>
              <a:t> </a:t>
            </a:r>
            <a:r>
              <a:rPr lang="en-US" altLang="ru-RU"/>
              <a:t>тогда</a:t>
            </a:r>
            <a:r>
              <a:rPr lang="en-US" altLang="ru-RU" dirty="0"/>
              <a:t> </a:t>
            </a:r>
            <a:r>
              <a:rPr lang="en-US" altLang="ru-RU"/>
              <a:t>кооперативы</a:t>
            </a:r>
            <a:r>
              <a:rPr lang="en-US" altLang="ru-RU" dirty="0"/>
              <a:t> </a:t>
            </a:r>
            <a:r>
              <a:rPr lang="en-US" altLang="ru-RU"/>
              <a:t>не</a:t>
            </a:r>
            <a:r>
              <a:rPr lang="en-US" altLang="ru-RU" dirty="0"/>
              <a:t> </a:t>
            </a:r>
            <a:r>
              <a:rPr lang="en-US" altLang="ru-RU"/>
              <a:t>вытеснили</a:t>
            </a:r>
            <a:r>
              <a:rPr lang="en-US" altLang="ru-RU" dirty="0"/>
              <a:t> </a:t>
            </a:r>
            <a:r>
              <a:rPr lang="en-US" altLang="ru-RU"/>
              <a:t>частный</a:t>
            </a:r>
            <a:r>
              <a:rPr lang="en-US" altLang="ru-RU" dirty="0"/>
              <a:t> </a:t>
            </a:r>
            <a:r>
              <a:rPr lang="en-US" altLang="ru-RU"/>
              <a:t>бизнес</a:t>
            </a:r>
            <a:r>
              <a:rPr lang="en-US" altLang="ru-RU" dirty="0"/>
              <a:t> в </a:t>
            </a:r>
            <a:r>
              <a:rPr lang="en-US" altLang="ru-RU"/>
              <a:t>пореформенной</a:t>
            </a:r>
            <a:r>
              <a:rPr lang="en-US" altLang="ru-RU" dirty="0"/>
              <a:t> </a:t>
            </a:r>
            <a:r>
              <a:rPr lang="en-US" altLang="ru-RU"/>
              <a:t>России</a:t>
            </a:r>
            <a:r>
              <a:rPr lang="en-US" alt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F9A90-A195-4C0F-9FC2-46D9723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о </a:t>
            </a:r>
            <a:r>
              <a:rPr lang="en-US" sz="1800" dirty="0" err="1"/>
              <a:t>работе</a:t>
            </a:r>
            <a:r>
              <a:rPr lang="en-US" sz="1800" dirty="0"/>
              <a:t> </a:t>
            </a:r>
            <a:r>
              <a:rPr lang="en-US" sz="1800" dirty="0" err="1"/>
              <a:t>через</a:t>
            </a:r>
            <a:r>
              <a:rPr lang="en-US" sz="1800" dirty="0"/>
              <a:t> </a:t>
            </a:r>
            <a:r>
              <a:rPr lang="en-US" sz="1800" dirty="0" err="1"/>
              <a:t>кооператив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договориться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материальную</a:t>
            </a:r>
            <a:r>
              <a:rPr lang="en-US" sz="1800" dirty="0"/>
              <a:t> </a:t>
            </a:r>
            <a:r>
              <a:rPr lang="en-US" sz="1800" dirty="0" err="1"/>
              <a:t>базу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создать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управление</a:t>
            </a:r>
            <a:r>
              <a:rPr lang="en-US" sz="1800" dirty="0"/>
              <a:t> </a:t>
            </a:r>
            <a:r>
              <a:rPr lang="en-US" sz="1800" dirty="0" err="1"/>
              <a:t>кооперативом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отвлекаться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в </a:t>
            </a:r>
            <a:r>
              <a:rPr lang="en-US" sz="1800" dirty="0" err="1"/>
              <a:t>кооперативе</a:t>
            </a:r>
            <a:r>
              <a:rPr lang="en-US" sz="1800" dirty="0"/>
              <a:t> </a:t>
            </a:r>
            <a:r>
              <a:rPr lang="en-US" sz="1800" dirty="0" err="1"/>
              <a:t>свою</a:t>
            </a:r>
            <a:r>
              <a:rPr lang="en-US" sz="1800" dirty="0"/>
              <a:t> </a:t>
            </a:r>
            <a:r>
              <a:rPr lang="en-US" sz="1800" dirty="0" err="1"/>
              <a:t>деятельность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планировать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к </a:t>
            </a:r>
            <a:r>
              <a:rPr lang="en-US" sz="1800" dirty="0" err="1"/>
              <a:t>кооперативу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dirty="0" err="1"/>
              <a:t>относиться</a:t>
            </a:r>
            <a:r>
              <a:rPr lang="en-US" sz="1800" dirty="0"/>
              <a:t> </a:t>
            </a:r>
            <a:r>
              <a:rPr lang="en-US" sz="1800" i="1" dirty="0" err="1"/>
              <a:t>как</a:t>
            </a:r>
            <a:r>
              <a:rPr lang="en-US" sz="1800" i="1" dirty="0"/>
              <a:t> к </a:t>
            </a:r>
            <a:r>
              <a:rPr lang="en-US" sz="1800" i="1" dirty="0" err="1"/>
              <a:t>своему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обязательствам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отвечать</a:t>
            </a:r>
            <a:r>
              <a:rPr lang="en-US" sz="1800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 err="1"/>
              <a:t>Потому</a:t>
            </a:r>
            <a:r>
              <a:rPr lang="en-US" sz="1800" b="1" dirty="0"/>
              <a:t> </a:t>
            </a:r>
            <a:r>
              <a:rPr lang="en-US" sz="1800" b="1" dirty="0" err="1"/>
              <a:t>что</a:t>
            </a:r>
            <a:r>
              <a:rPr lang="en-US" sz="1800" b="1" dirty="0"/>
              <a:t> </a:t>
            </a:r>
            <a:r>
              <a:rPr lang="en-US" sz="1800" b="1" dirty="0" err="1"/>
              <a:t>мы</a:t>
            </a:r>
            <a:r>
              <a:rPr lang="en-US" sz="1800" b="1" dirty="0"/>
              <a:t> </a:t>
            </a:r>
            <a:r>
              <a:rPr lang="en-US" sz="1800" b="1" dirty="0" err="1"/>
              <a:t>так</a:t>
            </a:r>
            <a:r>
              <a:rPr lang="en-US" sz="1800" b="1" dirty="0"/>
              <a:t> </a:t>
            </a:r>
            <a:r>
              <a:rPr lang="en-US" sz="1800" b="1" dirty="0" err="1"/>
              <a:t>не</a:t>
            </a:r>
            <a:r>
              <a:rPr lang="en-US" sz="1800" b="1" dirty="0"/>
              <a:t> </a:t>
            </a:r>
            <a:r>
              <a:rPr lang="en-US" sz="1800" b="1" dirty="0" err="1"/>
              <a:t>привыкли</a:t>
            </a:r>
            <a:endParaRPr lang="en-US" sz="1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B6F9E3-3F3B-4E8B-B88B-A8A76D325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8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>
            <a:extLst>
              <a:ext uri="{FF2B5EF4-FFF2-40B4-BE49-F238E27FC236}">
                <a16:creationId xmlns:a16="http://schemas.microsoft.com/office/drawing/2014/main" id="{D80948E7-7CEB-4A0B-AE04-5E75BD65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Кооперирование полезно, но предполагает несение издержек</a:t>
            </a:r>
          </a:p>
        </p:txBody>
      </p:sp>
      <p:sp>
        <p:nvSpPr>
          <p:cNvPr id="18435" name="Текст 4">
            <a:extLst>
              <a:ext uri="{FF2B5EF4-FFF2-40B4-BE49-F238E27FC236}">
                <a16:creationId xmlns:a16="http://schemas.microsoft.com/office/drawing/2014/main" id="{3817FF57-FCC6-40F4-A79F-6D371FDD2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Финансовые издержки</a:t>
            </a:r>
          </a:p>
        </p:txBody>
      </p:sp>
      <p:sp>
        <p:nvSpPr>
          <p:cNvPr id="18436" name="Объект 5">
            <a:extLst>
              <a:ext uri="{FF2B5EF4-FFF2-40B4-BE49-F238E27FC236}">
                <a16:creationId xmlns:a16="http://schemas.microsoft.com/office/drawing/2014/main" id="{89D301A3-034A-4CBB-B1E7-ACF957F8F4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Необходимость «вскладчину» приобрести основные фонды,</a:t>
            </a:r>
          </a:p>
          <a:p>
            <a:pPr eaLnBrk="1" hangingPunct="1"/>
            <a:r>
              <a:rPr lang="ru-RU" altLang="ru-RU"/>
              <a:t>Необходимость финансировать текущую деятельность кооператива (например, взносами) и т.д.</a:t>
            </a:r>
          </a:p>
        </p:txBody>
      </p:sp>
      <p:sp>
        <p:nvSpPr>
          <p:cNvPr id="18437" name="Текст 6">
            <a:extLst>
              <a:ext uri="{FF2B5EF4-FFF2-40B4-BE49-F238E27FC236}">
                <a16:creationId xmlns:a16="http://schemas.microsoft.com/office/drawing/2014/main" id="{2A986EE5-5A08-4986-BB28-DFF0DF363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Нефинансовые издержки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162D54A-97A4-40D9-A641-50D26C9A83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Необходимость отказа от части хозяйственной самостоятельности (обязательное хозяйственное участие),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Необходимость участия в управлении,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Ответственность членов за последствия деятельности кооператива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>
            <a:extLst>
              <a:ext uri="{FF2B5EF4-FFF2-40B4-BE49-F238E27FC236}">
                <a16:creationId xmlns:a16="http://schemas.microsoft.com/office/drawing/2014/main" id="{C5725270-5D2C-4B07-8ABB-F0B75957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Три необходимых условия деятельности кооператива </a:t>
            </a:r>
          </a:p>
        </p:txBody>
      </p:sp>
      <p:sp>
        <p:nvSpPr>
          <p:cNvPr id="19459" name="Объект 7">
            <a:extLst>
              <a:ext uri="{FF2B5EF4-FFF2-40B4-BE49-F238E27FC236}">
                <a16:creationId xmlns:a16="http://schemas.microsoft.com/office/drawing/2014/main" id="{DD99C313-A4ED-424A-875C-53186C91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Доверие: члены кооператива безоговорочно доверяют друг другу в хозяйственных, производственных и финансовых вопросах;</a:t>
            </a:r>
          </a:p>
          <a:p>
            <a:pPr eaLnBrk="1" hangingPunct="1"/>
            <a:r>
              <a:rPr lang="ru-RU" altLang="ru-RU"/>
              <a:t>Культура: члены кооператива умеют совместно решать сложные вопросы, достигать компромисса в конфликтных ситуациях, следовать достигнутым договорённостям, отвечать за нарушение обязательств (вольное или невольное);</a:t>
            </a:r>
          </a:p>
          <a:p>
            <a:pPr eaLnBrk="1" hangingPunct="1"/>
            <a:r>
              <a:rPr lang="ru-RU" altLang="ru-RU"/>
              <a:t>Репутация: среди членов кооператива есть лица, пользующиеся особым доверием и уважением других членов – из них формируется правление и наблюдательный совет.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E1F06-1EE7-4E32-A020-5A01B8BB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потребительского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противопоказано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Случай</a:t>
            </a:r>
            <a:r>
              <a:rPr lang="en-US" sz="2400" dirty="0"/>
              <a:t> № 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1CA0F168-16D6-4AE3-B3D3-87EE4164A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000" dirty="0" err="1"/>
              <a:t>Сельские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жители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собираются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объединяться</a:t>
            </a:r>
            <a:r>
              <a:rPr lang="en-US" altLang="ru-RU" sz="2000" dirty="0"/>
              <a:t> </a:t>
            </a:r>
            <a:r>
              <a:rPr lang="en-US" altLang="ru-RU" sz="2000" u="sng" dirty="0" err="1"/>
              <a:t>не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для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оказания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услуг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своим</a:t>
            </a:r>
            <a:r>
              <a:rPr lang="en-US" altLang="ru-RU" sz="2000" u="sng" dirty="0"/>
              <a:t> ЛПХ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снабженческих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сбытовых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или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иных</a:t>
            </a:r>
            <a:r>
              <a:rPr lang="en-US" altLang="ru-RU" sz="2000" dirty="0"/>
              <a:t>), а </a:t>
            </a:r>
            <a:r>
              <a:rPr lang="en-US" altLang="ru-RU" sz="2000" dirty="0" err="1"/>
              <a:t>для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совместного</a:t>
            </a:r>
            <a:r>
              <a:rPr lang="en-US" altLang="ru-RU" sz="2000" dirty="0"/>
              <a:t> </a:t>
            </a:r>
            <a:r>
              <a:rPr lang="en-US" altLang="ru-RU" sz="2000" u="sng" dirty="0" err="1"/>
              <a:t>производства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сельскохозяйственной</a:t>
            </a:r>
            <a:r>
              <a:rPr lang="en-US" altLang="ru-RU" sz="2000" u="sng" dirty="0"/>
              <a:t> </a:t>
            </a:r>
            <a:r>
              <a:rPr lang="en-US" altLang="ru-RU" sz="2000" u="sng" dirty="0" err="1"/>
              <a:t>продукции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выращивания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сельскохозяйственных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животных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продукции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растениеводства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т.д</a:t>
            </a:r>
            <a:r>
              <a:rPr lang="en-US" altLang="ru-RU" sz="2000" dirty="0"/>
              <a:t>.).</a:t>
            </a:r>
          </a:p>
          <a:p>
            <a:pPr marL="0" eaLnBrk="1" hangingPunct="1"/>
            <a:r>
              <a:rPr lang="en-US" altLang="ru-RU" sz="2000" b="1" dirty="0"/>
              <a:t>В </a:t>
            </a:r>
            <a:r>
              <a:rPr lang="en-US" altLang="ru-RU" sz="2000" b="1" dirty="0" err="1"/>
              <a:t>этом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случае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правильным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решением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будет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создать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сельскохозяйственный</a:t>
            </a:r>
            <a:r>
              <a:rPr lang="en-US" altLang="ru-RU" sz="2000" b="1" dirty="0"/>
              <a:t> </a:t>
            </a:r>
            <a:r>
              <a:rPr lang="en-US" altLang="ru-RU" sz="2000" b="1" i="1" dirty="0" err="1"/>
              <a:t>производственный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кооператив</a:t>
            </a:r>
            <a:r>
              <a:rPr lang="en-US" altLang="ru-RU" sz="2000" b="1" dirty="0"/>
              <a:t>.</a:t>
            </a:r>
          </a:p>
        </p:txBody>
      </p:sp>
      <p:pic>
        <p:nvPicPr>
          <p:cNvPr id="5" name="Объект 4" descr="Изображение выглядит как трава, внешний, небо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9F5E1C63-FFE0-4926-BAC8-426D5AE0F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r="204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5716-F307-4DD9-BD7C-78B4C8BD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Когда</a:t>
            </a:r>
            <a:r>
              <a:rPr lang="en-US" sz="2800" dirty="0"/>
              <a:t> </a:t>
            </a:r>
            <a:r>
              <a:rPr lang="en-US" sz="2800" dirty="0" err="1"/>
              <a:t>создание</a:t>
            </a:r>
            <a:r>
              <a:rPr lang="en-US" sz="2800" dirty="0"/>
              <a:t> </a:t>
            </a:r>
            <a:r>
              <a:rPr lang="en-US" sz="2800" dirty="0" err="1"/>
              <a:t>сельскохозяйственного</a:t>
            </a:r>
            <a:r>
              <a:rPr lang="en-US" sz="2800" dirty="0"/>
              <a:t> </a:t>
            </a:r>
            <a:r>
              <a:rPr lang="en-US" sz="2800" dirty="0" err="1"/>
              <a:t>потребительского</a:t>
            </a:r>
            <a:r>
              <a:rPr lang="en-US" sz="2800" dirty="0"/>
              <a:t> </a:t>
            </a:r>
            <a:r>
              <a:rPr lang="en-US" sz="2800" dirty="0" err="1"/>
              <a:t>кооператива</a:t>
            </a:r>
            <a:r>
              <a:rPr lang="en-US" sz="2800" dirty="0"/>
              <a:t> </a:t>
            </a:r>
            <a:r>
              <a:rPr lang="en-US" sz="2800" dirty="0" err="1"/>
              <a:t>противопоказано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 err="1"/>
              <a:t>Случай</a:t>
            </a:r>
            <a:r>
              <a:rPr lang="en-US" sz="2800" dirty="0"/>
              <a:t> № 2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C4DD67A1-8497-48F4-87A9-A90447462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000"/>
              <a:t>Сельскохозяйственные 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выстроить обычные рыночные отношения, отдельное юридическое лицо для этого не нужно.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607288-A07C-4CBF-BDCA-53E3E1811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6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98BC-468F-4A10-B60B-619C4EE9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потребительского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противопоказано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Случай</a:t>
            </a:r>
            <a:r>
              <a:rPr lang="en-US" sz="2400" dirty="0"/>
              <a:t> № 3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30908D-1BB8-40C1-9910-35F65C187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2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5F516767-D8BE-4033-A9EE-788F66C0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 dirty="0" err="1"/>
              <a:t>Когда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сельскохозяйственные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товаропроизводители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не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отдают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себе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отчёт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как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именно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их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объединение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обеспечит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рост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доходов</a:t>
            </a:r>
            <a:r>
              <a:rPr lang="en-US" altLang="ru-RU" sz="2400" dirty="0"/>
              <a:t> (</a:t>
            </a:r>
            <a:r>
              <a:rPr lang="en-US" altLang="ru-RU" sz="2400" dirty="0" err="1"/>
              <a:t>или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снижение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расходов</a:t>
            </a:r>
            <a:r>
              <a:rPr lang="en-US" altLang="ru-RU" sz="2400" dirty="0"/>
              <a:t>).</a:t>
            </a:r>
          </a:p>
          <a:p>
            <a:pPr marL="0" eaLnBrk="1" hangingPunct="1"/>
            <a:r>
              <a:rPr lang="en-US" altLang="ru-RU" sz="2400" b="1" dirty="0"/>
              <a:t>В </a:t>
            </a:r>
            <a:r>
              <a:rPr lang="en-US" altLang="ru-RU" sz="2400" b="1" dirty="0" err="1"/>
              <a:t>этом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случае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инициаторам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нужно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дополнительно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изучить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вопрос</a:t>
            </a:r>
            <a:r>
              <a:rPr lang="en-US" altLang="ru-RU" sz="2400" b="1" dirty="0"/>
              <a:t> (</a:t>
            </a:r>
            <a:r>
              <a:rPr lang="en-US" altLang="ru-RU" sz="2400" b="1" dirty="0" err="1"/>
              <a:t>проконсультироваться</a:t>
            </a:r>
            <a:r>
              <a:rPr lang="en-US" altLang="ru-RU" sz="2400" b="1" dirty="0"/>
              <a:t> с </a:t>
            </a:r>
            <a:r>
              <a:rPr lang="en-US" altLang="ru-RU" sz="2400" b="1" dirty="0" err="1"/>
              <a:t>коллегами</a:t>
            </a:r>
            <a:r>
              <a:rPr lang="en-US" altLang="ru-RU" sz="2400" b="1" dirty="0"/>
              <a:t>, с </a:t>
            </a:r>
            <a:r>
              <a:rPr lang="en-US" altLang="ru-RU" sz="2400" b="1" dirty="0" err="1"/>
              <a:t>ревизионным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союзом</a:t>
            </a:r>
            <a:r>
              <a:rPr lang="en-US" altLang="ru-RU" sz="2400" b="1" dirty="0"/>
              <a:t>) и, </a:t>
            </a:r>
            <a:r>
              <a:rPr lang="en-US" altLang="ru-RU" sz="2400" b="1" dirty="0" err="1"/>
              <a:t>возможно</a:t>
            </a:r>
            <a:r>
              <a:rPr lang="en-US" altLang="ru-RU" sz="2400" b="1" dirty="0"/>
              <a:t>, </a:t>
            </a:r>
            <a:r>
              <a:rPr lang="en-US" altLang="ru-RU" sz="2400" b="1" dirty="0" err="1"/>
              <a:t>снова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вернуться</a:t>
            </a:r>
            <a:r>
              <a:rPr lang="en-US" altLang="ru-RU" sz="2400" b="1" dirty="0"/>
              <a:t> к </a:t>
            </a:r>
            <a:r>
              <a:rPr lang="en-US" altLang="ru-RU" sz="2400" b="1" dirty="0" err="1"/>
              <a:t>вопросу</a:t>
            </a:r>
            <a:r>
              <a:rPr lang="en-US" altLang="ru-RU" sz="2400" b="1" dirty="0"/>
              <a:t> о </a:t>
            </a:r>
            <a:r>
              <a:rPr lang="en-US" altLang="ru-RU" sz="2400" b="1" dirty="0" err="1"/>
              <a:t>создании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кооператива</a:t>
            </a:r>
            <a:r>
              <a:rPr lang="en-US" altLang="ru-RU" sz="2400" b="1" dirty="0"/>
              <a:t>, </a:t>
            </a:r>
            <a:r>
              <a:rPr lang="en-US" altLang="ru-RU" sz="2400" b="1" dirty="0" err="1"/>
              <a:t>если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понимание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появилось</a:t>
            </a:r>
            <a:endParaRPr lang="en-US" alt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8DEEE-38B4-4F4B-B6C7-11FCD2BA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мы связываем себя с «сельскохозяйственной кооперацией»?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7C2B5F-2F0F-4E6A-A3D1-FB5D8399C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063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714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B9C2-B94A-45EE-A6E6-74838B5D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Когда создание сельскохозяйственного потребительского кооператива противопоказано?</a:t>
            </a:r>
            <a:br>
              <a:rPr lang="en-US" sz="2800"/>
            </a:br>
            <a:r>
              <a:rPr lang="en-US" sz="2800"/>
              <a:t>Случай № 4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E0011BA8-D6AE-41D9-97F3-D45FB6E10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/>
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</a:t>
            </a:r>
          </a:p>
          <a:p>
            <a:pPr marL="0" eaLnBrk="1" hangingPunct="1"/>
            <a:r>
              <a:rPr lang="en-US" altLang="ru-RU" sz="2400" b="1"/>
              <a:t>В этом случае 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</a:r>
          </a:p>
        </p:txBody>
      </p:sp>
      <p:pic>
        <p:nvPicPr>
          <p:cNvPr id="5" name="Объект 4" descr="Изображение выглядит как текст, внутренний, книг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99EFC9E-4DE1-4C70-A5F4-3957D74806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118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6332B-8BFD-443E-B328-8A995E00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00"/>
              <a:t>Когда создание сельскохозяйственного потребительского кооператива противопоказано?</a:t>
            </a:r>
            <a:br>
              <a:rPr lang="en-US" sz="2300"/>
            </a:br>
            <a:r>
              <a:rPr lang="en-US" sz="2300"/>
              <a:t>Случай № 5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2964505E-00C4-4107-B82B-64216CDF5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27026"/>
            <a:ext cx="7485413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eaLnBrk="1" hangingPunct="1"/>
            <a:r>
              <a:rPr lang="en-US" altLang="ru-RU" sz="1700"/>
              <a:t>Когда кооператив создаётся при т.н. «опорном фермере», который предоставляет ресурсы хозяйства для того, чтобы быстро запустить деятельность кооператива.</a:t>
            </a:r>
          </a:p>
          <a:p>
            <a:pPr marL="0" eaLnBrk="1" hangingPunct="1"/>
            <a:r>
              <a:rPr lang="en-US" altLang="ru-RU" sz="1700"/>
              <a:t>Через некоторое время т.н. «опорный фермер» осознает себя как частный посредник (см. случай № 4).</a:t>
            </a:r>
          </a:p>
          <a:p>
            <a:pPr marL="0" eaLnBrk="1" hangingPunct="1"/>
            <a:r>
              <a:rPr lang="en-US" altLang="ru-RU" sz="1700" b="1"/>
              <a:t>В этом случае кооператив лучше не создавать, а сразу формировать соответствующие мощности на базе данного КФХ </a:t>
            </a:r>
            <a:r>
              <a:rPr lang="en-US" altLang="ru-RU" sz="1700" b="1" u="sng"/>
              <a:t>за его собственный счёт</a:t>
            </a:r>
            <a:r>
              <a:rPr lang="en-US" altLang="ru-RU" sz="1700" b="1"/>
              <a:t>.</a:t>
            </a:r>
          </a:p>
        </p:txBody>
      </p:sp>
      <p:pic>
        <p:nvPicPr>
          <p:cNvPr id="5" name="Объект 4" descr="Изображение выглядит как человек, мужчин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D3CF6B2F-5DCF-44EA-A6A3-A40297565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0" b="11770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37F40-6611-4386-9645-9D8331ED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/>
              <a:t>Когда создание сельскохозяйственного потребительского кооператива противопоказано?</a:t>
            </a:r>
            <a:br>
              <a:rPr lang="en-US" sz="2100"/>
            </a:br>
            <a:r>
              <a:rPr lang="en-US" sz="2100"/>
              <a:t>Случай № 6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EAD287B9-3314-4164-AB21-DBEB785DF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sz="2400"/>
              <a:t>Когда  инициатор (лицо или группа лиц) надеется через создание «кооператива» получить дополнительные средства из бюджета.</a:t>
            </a:r>
          </a:p>
          <a:p>
            <a:pPr marL="0" eaLnBrk="1" hangingPunct="1"/>
            <a:r>
              <a:rPr lang="en-US" altLang="ru-RU" sz="2400" b="1"/>
              <a:t>В этом случае инициатору лучше сразу отказаться от деятельности, которая может повлечь за собой предусмотренную законом ответственность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36FE47-750A-42B8-A5AC-03AC1E30D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26319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69D62E-A7F1-4053-8A2F-83446033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РСО "Агроконтроль"</a:t>
            </a:r>
          </a:p>
        </p:txBody>
      </p:sp>
      <p:sp>
        <p:nvSpPr>
          <p:cNvPr id="26627" name="Нижний колонтитул 4">
            <a:extLst>
              <a:ext uri="{FF2B5EF4-FFF2-40B4-BE49-F238E27FC236}">
                <a16:creationId xmlns:a16="http://schemas.microsoft.com/office/drawing/2014/main" id="{BB7A9AF7-E7C2-47D9-811A-AB9A6E346785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3711E70-68D8-4E4D-B0ED-E81376CC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917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/>
              <a:t>РСО «Агроконтроль»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D1AE8E9C-ECC9-4A5E-8ACC-E45517DEB4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378075"/>
            <a:ext cx="8229600" cy="375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107078, Москва, ул. Садовая Спасская, д. 20, стр. 1, оф. 818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3900">
                <a:hlinkClick r:id="rId2"/>
              </a:rPr>
              <a:t>www.agrokontrol.ru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lt-LT" altLang="ru-RU" sz="3900">
                <a:hlinkClick r:id="rId3"/>
              </a:rPr>
              <a:t>info</a:t>
            </a:r>
            <a:r>
              <a:rPr lang="en-US" altLang="ru-RU" sz="3900">
                <a:hlinkClick r:id="rId3"/>
              </a:rPr>
              <a:t>@agrokontrol.ru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900"/>
              <a:t>8-495-6077964, 8-495-9600913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1CF4845A-BCD3-4B3C-8694-FA8CDAFD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ПОВЫСИТЬ ДОХОДНОСТЬ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E134352-C8A0-4832-BB0F-7E7BBFBE3A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0AFB2E-E146-4519-932F-7FB57A02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r>
              <a:rPr lang="en-US" sz="2400" dirty="0" err="1">
                <a:solidFill>
                  <a:srgbClr val="FFFFFF"/>
                </a:solidFill>
              </a:rPr>
              <a:t>Проблема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сельскохозяйственного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товаропроизводителя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глазами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сельскохозяйственного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товаропроизводителя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13" name="Объект 7" descr="Изображение выглядит как внутренний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820B0C5-6A2D-4B00-B026-4F2F667F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" y="478232"/>
            <a:ext cx="2476038" cy="27899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 descr="Изображение выглядит как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7C47310-8D72-4F9E-84E2-DE0EE9129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3589867"/>
            <a:ext cx="2959066" cy="278892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1502273-A15C-4AE7-A5EA-875BC265C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99889"/>
            <a:ext cx="5747187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«</a:t>
            </a:r>
            <a:r>
              <a:rPr lang="en-US" sz="2400" dirty="0" err="1">
                <a:solidFill>
                  <a:schemeClr val="bg1"/>
                </a:solidFill>
              </a:rPr>
              <a:t>несправедливые</a:t>
            </a:r>
            <a:r>
              <a:rPr lang="en-US" sz="2400" dirty="0">
                <a:solidFill>
                  <a:schemeClr val="bg1"/>
                </a:solidFill>
              </a:rPr>
              <a:t>» </a:t>
            </a:r>
            <a:r>
              <a:rPr lang="en-US" sz="2400" dirty="0" err="1">
                <a:solidFill>
                  <a:schemeClr val="bg1"/>
                </a:solidFill>
              </a:rPr>
              <a:t>закупочные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цены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eaLnBrk="1" hangingPunct="1"/>
            <a:r>
              <a:rPr lang="en-US" sz="2400" dirty="0" err="1">
                <a:solidFill>
                  <a:schemeClr val="bg1"/>
                </a:solidFill>
              </a:rPr>
              <a:t>отсутствие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гарантированного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сбыта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6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3E808-E666-4ABD-8665-8A49470A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ru-RU"/>
              <a:t>В чём состоит проблема?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873437BD-75F7-42C5-90FC-69F274792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7" r="3118" b="1"/>
          <a:stretch/>
        </p:blipFill>
        <p:spPr>
          <a:xfrm>
            <a:off x="1599690" y="2589086"/>
            <a:ext cx="4898588" cy="275547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7C6DB3-E97D-408B-B729-DDD8E2C5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Малый сельскохозяйственный товаропроизводитель «проигрывает» при рыночном обмене не только крупному, но вообще любому неаграрному бизнесу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714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4B77E14-A7F2-4500-9B8F-EA8C68EE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можно делать?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05B14-4EAB-49AD-A5BC-E1C1B55F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С точки зрения индивидуума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33BCC4C-E439-4291-B6D3-1C84B0F40523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id="{623F6B32-56C8-4F28-AD21-9CF64BA7E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С точки зрения государства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3DCAFD2-87A8-4949-B04E-05BB394B3B4E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34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C2103265-7F28-486A-9036-3B64E238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Кооператив не является «универсальным» средством решения всех проблем АПК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7585E707-726F-4269-9700-6A5C86DD7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потенциально решаемые при помощи кооперации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F7F443-909F-42BF-B1B0-6AF2D23B21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Дороговизна ресурсов (ГСМ, семена и т.д.),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современной техники и технологий,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найма специалистов (ветеринар, зоотехник, агроном),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Сбыт продукции на невыгодных условиях.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42E5CB85-B2B1-4989-985B-E6D57B9B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принципиально нерешаемые кооперацией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9E84A7C6-6804-46C6-A21B-D5528A9FB9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Малоземелье (отсутствие земли),</a:t>
            </a:r>
          </a:p>
          <a:p>
            <a:pPr eaLnBrk="1" hangingPunct="1"/>
            <a:r>
              <a:rPr lang="ru-RU" altLang="ru-RU"/>
              <a:t>Сокращение государственной поддержки АПК,</a:t>
            </a:r>
          </a:p>
          <a:p>
            <a:pPr eaLnBrk="1" hangingPunct="1"/>
            <a:r>
              <a:rPr lang="ru-RU" altLang="ru-RU"/>
              <a:t>Инфляционные риски,</a:t>
            </a:r>
          </a:p>
          <a:p>
            <a:pPr eaLnBrk="1" hangingPunct="1"/>
            <a:r>
              <a:rPr lang="ru-RU" altLang="ru-RU"/>
              <a:t>Налоговые проблемы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Заголовок 6">
            <a:extLst>
              <a:ext uri="{FF2B5EF4-FFF2-40B4-BE49-F238E27FC236}">
                <a16:creationId xmlns:a16="http://schemas.microsoft.com/office/drawing/2014/main" id="{D7A6E37B-44AA-4155-B2C7-ABE608C5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400" dirty="0" err="1"/>
              <a:t>Кооперация</a:t>
            </a:r>
            <a:r>
              <a:rPr lang="en-US" sz="2400" dirty="0"/>
              <a:t> –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использование</a:t>
            </a:r>
            <a:r>
              <a:rPr lang="en-US" sz="2400" dirty="0"/>
              <a:t> </a:t>
            </a:r>
            <a:r>
              <a:rPr lang="en-US" sz="2400" dirty="0" err="1"/>
              <a:t>эффекта</a:t>
            </a:r>
            <a:r>
              <a:rPr lang="en-US" sz="2400" dirty="0"/>
              <a:t> </a:t>
            </a:r>
            <a:r>
              <a:rPr lang="en-US" sz="2400" dirty="0" err="1"/>
              <a:t>масштаба</a:t>
            </a:r>
            <a:r>
              <a:rPr lang="en-US" sz="2400" dirty="0"/>
              <a:t> </a:t>
            </a:r>
            <a:r>
              <a:rPr lang="en-US" sz="2400" dirty="0" err="1"/>
              <a:t>несколькими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сельскохозяйственными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товаропроизводителями</a:t>
            </a:r>
            <a:r>
              <a:rPr lang="en-US" sz="2400" dirty="0"/>
              <a:t> </a:t>
            </a:r>
            <a:r>
              <a:rPr lang="en-US" sz="2400" dirty="0" err="1"/>
              <a:t>совместно</a:t>
            </a:r>
            <a:endParaRPr lang="en-US" altLang="ru-RU" sz="2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животное, членистоногое,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id="{483B42CC-7390-475C-8FD4-D251AA123A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1" y="2532185"/>
            <a:ext cx="4678324" cy="201167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69C17BA-CD77-4368-9F21-1E0528AE1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err="1">
                <a:solidFill>
                  <a:srgbClr val="000000"/>
                </a:solidFill>
              </a:rPr>
              <a:t>Многие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хозяйственные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процессы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становятся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более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эффективными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укрупнении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масштаба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например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Оптовые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закупочные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цены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ресурсы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ниже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розничных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Большие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партии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сельскохозяйственной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продукции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имеют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более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широкие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рынки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сбыта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Себестоимость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крупномасштабной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переработки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ниже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единицу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продукции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Издержки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хранения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продукции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ниже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большом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складе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Высокопроизводительная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сельхозтехника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дешевле</a:t>
            </a:r>
            <a:r>
              <a:rPr lang="en-US" sz="1600" dirty="0">
                <a:solidFill>
                  <a:srgbClr val="000000"/>
                </a:solidFill>
              </a:rPr>
              <a:t> в </a:t>
            </a:r>
            <a:r>
              <a:rPr lang="en-US" sz="1600" dirty="0" err="1">
                <a:solidFill>
                  <a:srgbClr val="000000"/>
                </a:solidFill>
              </a:rPr>
              <a:t>расчёте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на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обрабатываемый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гектар</a:t>
            </a:r>
            <a:r>
              <a:rPr lang="en-US" sz="1600" dirty="0">
                <a:solidFill>
                  <a:srgbClr val="000000"/>
                </a:solidFill>
              </a:rPr>
              <a:t> и </a:t>
            </a:r>
            <a:r>
              <a:rPr lang="en-US" sz="1600" dirty="0" err="1">
                <a:solidFill>
                  <a:srgbClr val="000000"/>
                </a:solidFill>
              </a:rPr>
              <a:t>т.д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89A7EF0F-CDF6-4562-8688-ECAA08009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3" y="2731163"/>
            <a:ext cx="5069382" cy="2471323"/>
          </a:xfrm>
          <a:prstGeom prst="rect">
            <a:avLst/>
          </a:pr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BB74D5F4-732A-43CF-82DF-739EB0620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1373" y="509667"/>
            <a:ext cx="3627063" cy="5156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eaLnBrk="1" hangingPunct="1"/>
            <a:r>
              <a:rPr lang="en-US" altLang="ru-RU" sz="1800" dirty="0" err="1"/>
              <a:t>Несколько</a:t>
            </a:r>
            <a:r>
              <a:rPr lang="en-US" altLang="ru-RU" sz="1800" dirty="0"/>
              <a:t> КФХ </a:t>
            </a:r>
            <a:r>
              <a:rPr lang="en-US" altLang="ru-RU" sz="1800" dirty="0" err="1"/>
              <a:t>выращивают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смежных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полях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картофель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площади</a:t>
            </a:r>
            <a:r>
              <a:rPr lang="en-US" altLang="ru-RU" sz="1800" dirty="0"/>
              <a:t> 15-50 </a:t>
            </a:r>
            <a:r>
              <a:rPr lang="en-US" altLang="ru-RU" sz="1800" dirty="0" err="1"/>
              <a:t>га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каждое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хозяйство</a:t>
            </a:r>
            <a:r>
              <a:rPr lang="en-US" altLang="ru-RU" sz="1800" dirty="0"/>
              <a:t>. </a:t>
            </a:r>
            <a:r>
              <a:rPr lang="en-US" altLang="ru-RU" sz="1800" dirty="0" err="1"/>
              <a:t>Доход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каждого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фермера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может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существенно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увеличиться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за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счёт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продажи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картофеля</a:t>
            </a:r>
            <a:r>
              <a:rPr lang="en-US" altLang="ru-RU" sz="1800" dirty="0"/>
              <a:t> в </a:t>
            </a:r>
            <a:r>
              <a:rPr lang="en-US" altLang="ru-RU" sz="1800" dirty="0" err="1"/>
              <a:t>зимний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период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но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это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требует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строительства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картофелехранилища</a:t>
            </a:r>
            <a:r>
              <a:rPr lang="en-US" altLang="ru-RU" sz="1800" dirty="0"/>
              <a:t>. </a:t>
            </a:r>
            <a:r>
              <a:rPr lang="en-US" altLang="ru-RU" sz="1800" dirty="0" err="1"/>
              <a:t>Однако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картофелехранилище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оказывается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нерентабельным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на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базе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отдельного</a:t>
            </a:r>
            <a:r>
              <a:rPr lang="en-US" altLang="ru-RU" sz="1800" dirty="0"/>
              <a:t> КФХ.</a:t>
            </a:r>
          </a:p>
          <a:p>
            <a:pPr marL="0" eaLnBrk="1" hangingPunct="1"/>
            <a:r>
              <a:rPr lang="en-US" altLang="ru-RU" sz="1800" dirty="0" err="1"/>
              <a:t>Решением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может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стать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создание</a:t>
            </a:r>
            <a:r>
              <a:rPr lang="en-US" altLang="ru-RU" sz="1800" dirty="0"/>
              <a:t> </a:t>
            </a:r>
            <a:r>
              <a:rPr lang="en-US" altLang="ru-RU" sz="1800" i="1" dirty="0" err="1"/>
              <a:t>общего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картофелехранилища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принадлежащего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всем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производителям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картофеля</a:t>
            </a:r>
            <a:r>
              <a:rPr lang="en-US" altLang="ru-RU" sz="1800" dirty="0"/>
              <a:t> и </a:t>
            </a:r>
            <a:r>
              <a:rPr lang="en-US" altLang="ru-RU" sz="1800" dirty="0" err="1"/>
              <a:t>используемого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всеми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своими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владельцами</a:t>
            </a:r>
            <a:r>
              <a:rPr lang="en-US" altLang="ru-RU" sz="1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1147</Words>
  <Application>Microsoft Office PowerPoint</Application>
  <PresentationFormat>Широкоэкранный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Сельскохозяйственная потребительская кооперация – введение в понятие</vt:lpstr>
      <vt:lpstr>Зачем мы связываем себя с «сельскохозяйственной кооперацией»?</vt:lpstr>
      <vt:lpstr>ПОВЫСИТЬ ДОХОДНОСТЬ МАЛЫХ СЕЛЬСКОХОЗЯЙСТВЕННЫХ ТОВАРОПРОИЗВОДИТЕЛЕЙ</vt:lpstr>
      <vt:lpstr>Проблема сельскохозяйственного товаропроизводителя глазами сельскохозяйственного товаропроизводителя:</vt:lpstr>
      <vt:lpstr>В чём состоит проблема?</vt:lpstr>
      <vt:lpstr>Что можно делать?</vt:lpstr>
      <vt:lpstr>Кооператив не является «универсальным» средством решения всех проблем АПК</vt:lpstr>
      <vt:lpstr>Кооперация – это использование эффекта масштаба несколькими сельскохозяйственными товаропроизводителями совместно</vt:lpstr>
      <vt:lpstr>Презентация PowerPoint</vt:lpstr>
      <vt:lpstr>Сельскохозяйственная потребительская кооперация – это технология создания общего имущества и организации производственных процессов в интересах группы (2-х и более сельскохозяйственных товаропроизводителей)</vt:lpstr>
      <vt:lpstr>Главное отличие кооператива от другой агросервисной организации иной формы – совпадение клиентов и собственников</vt:lpstr>
      <vt:lpstr>Завод по переработке молока – главный итог его деятельности</vt:lpstr>
      <vt:lpstr>В чём отличие сельскохозяйственного потребительского кооператива от потребительского общества?</vt:lpstr>
      <vt:lpstr>Почему тогда кооперативы не вытеснили частный бизнес в пореформенной России?</vt:lpstr>
      <vt:lpstr>Кооперирование полезно, но предполагает несение издержек</vt:lpstr>
      <vt:lpstr>Три необходимых условия деятельности кооператива </vt:lpstr>
      <vt:lpstr>Когда создание сельскохозяйственного потребительского кооператива противопоказано? Случай № 1</vt:lpstr>
      <vt:lpstr>Когда создание сельскохозяйственного потребительского кооператива противопоказано? Случай № 2</vt:lpstr>
      <vt:lpstr>Когда создание сельскохозяйственного потребительского кооператива противопоказано? Случай № 3</vt:lpstr>
      <vt:lpstr>Когда создание сельскохозяйственного потребительского кооператива противопоказано? Случай № 4</vt:lpstr>
      <vt:lpstr>Когда создание сельскохозяйственного потребительского кооператива противопоказано? Случай № 5</vt:lpstr>
      <vt:lpstr>Когда создание сельскохозяйственного потребительского кооператива противопоказано? Случай № 6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Сельскохозяйственная потребительская кооперация – введение в понятие</dc:title>
  <dc:creator>euser519</dc:creator>
  <cp:lastModifiedBy>euser519</cp:lastModifiedBy>
  <cp:revision>14</cp:revision>
  <dcterms:created xsi:type="dcterms:W3CDTF">2019-04-13T17:44:24Z</dcterms:created>
  <dcterms:modified xsi:type="dcterms:W3CDTF">2019-04-15T17:10:01Z</dcterms:modified>
</cp:coreProperties>
</file>